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595" r:id="rId6"/>
  </p:sldMasterIdLst>
  <p:notesMasterIdLst>
    <p:notesMasterId r:id="rId27"/>
  </p:notesMasterIdLst>
  <p:handoutMasterIdLst>
    <p:handoutMasterId r:id="rId28"/>
  </p:handoutMasterIdLst>
  <p:sldIdLst>
    <p:sldId id="385" r:id="rId7"/>
    <p:sldId id="387" r:id="rId8"/>
    <p:sldId id="392" r:id="rId9"/>
    <p:sldId id="393" r:id="rId10"/>
    <p:sldId id="394" r:id="rId11"/>
    <p:sldId id="397" r:id="rId12"/>
    <p:sldId id="396" r:id="rId13"/>
    <p:sldId id="395" r:id="rId14"/>
    <p:sldId id="399" r:id="rId15"/>
    <p:sldId id="400" r:id="rId16"/>
    <p:sldId id="401" r:id="rId17"/>
    <p:sldId id="402" r:id="rId18"/>
    <p:sldId id="406" r:id="rId19"/>
    <p:sldId id="407" r:id="rId20"/>
    <p:sldId id="404" r:id="rId21"/>
    <p:sldId id="405" r:id="rId22"/>
    <p:sldId id="398" r:id="rId23"/>
    <p:sldId id="403" r:id="rId24"/>
    <p:sldId id="390" r:id="rId25"/>
    <p:sldId id="37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9DA4"/>
    <a:srgbClr val="004547"/>
    <a:srgbClr val="8000FF"/>
    <a:srgbClr val="8E499B"/>
    <a:srgbClr val="4B2D91"/>
    <a:srgbClr val="643CBE"/>
    <a:srgbClr val="5F5FF5"/>
    <a:srgbClr val="C8C8FF"/>
    <a:srgbClr val="918CFF"/>
    <a:srgbClr val="148A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7" autoAdjust="0"/>
    <p:restoredTop sz="75072" autoAdjust="0"/>
  </p:normalViewPr>
  <p:slideViewPr>
    <p:cSldViewPr snapToGrid="0" showGuides="1">
      <p:cViewPr>
        <p:scale>
          <a:sx n="100" d="100"/>
          <a:sy n="100" d="100"/>
        </p:scale>
        <p:origin x="-80" y="128"/>
      </p:cViewPr>
      <p:guideLst>
        <p:guide orient="horz" pos="430"/>
        <p:guide orient="horz" pos="3888"/>
        <p:guide pos="576"/>
        <p:guide pos="71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28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10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interSettings" Target="printerSettings/printerSettings1.bin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3.xml"/><Relationship Id="rId6" Type="http://schemas.openxmlformats.org/officeDocument/2006/relationships/slideMaster" Target="slideMasters/slide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3" Type="http://schemas.openxmlformats.org/officeDocument/2006/relationships/tableStyles" Target="tableStyles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2280C-9833-4EBD-9ACA-993AC3B242A0}" type="datetimeFigureOut">
              <a:rPr lang="en-US" smtClean="0"/>
              <a:t>7/12/14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6140B-E295-4043-A442-3FF4BFFBB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868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7/12/14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Esri</a:t>
            </a:r>
            <a:r>
              <a:rPr lang="en-US" baseline="0" dirty="0" smtClean="0"/>
              <a:t> Corporate Template v2.1</a:t>
            </a:r>
          </a:p>
          <a:p>
            <a:r>
              <a:rPr lang="en-US" baseline="0" dirty="0" smtClean="0"/>
              <a:t>16:9 version – April 18, 2014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See </a:t>
            </a:r>
            <a:r>
              <a:rPr lang="en-US" baseline="0" dirty="0" smtClean="0">
                <a:solidFill>
                  <a:schemeClr val="bg2"/>
                </a:solidFill>
              </a:rPr>
              <a:t>http://</a:t>
            </a:r>
            <a:r>
              <a:rPr lang="en-US" baseline="0" dirty="0" err="1" smtClean="0">
                <a:solidFill>
                  <a:schemeClr val="bg2"/>
                </a:solidFill>
              </a:rPr>
              <a:t>arczone</a:t>
            </a:r>
            <a:r>
              <a:rPr lang="en-US" baseline="0" dirty="0" smtClean="0">
                <a:solidFill>
                  <a:schemeClr val="bg2"/>
                </a:solidFill>
              </a:rPr>
              <a:t>/resources/</a:t>
            </a:r>
            <a:r>
              <a:rPr lang="en-US" baseline="0" dirty="0" err="1" smtClean="0">
                <a:solidFill>
                  <a:schemeClr val="bg2"/>
                </a:solidFill>
              </a:rPr>
              <a:t>presentations.cfm</a:t>
            </a:r>
            <a:r>
              <a:rPr lang="en-US" baseline="0" dirty="0" smtClean="0">
                <a:solidFill>
                  <a:schemeClr val="bg2"/>
                </a:solidFill>
              </a:rPr>
              <a:t> </a:t>
            </a:r>
            <a:r>
              <a:rPr lang="en-US" baseline="0" dirty="0" smtClean="0"/>
              <a:t>for sample slides and icons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8709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Great for handling when</a:t>
            </a:r>
            <a:r>
              <a:rPr lang="en-US" baseline="0" dirty="0" smtClean="0"/>
              <a:t> things are done. </a:t>
            </a:r>
          </a:p>
          <a:p>
            <a:endParaRPr lang="en-US" baseline="0" dirty="0" smtClean="0"/>
          </a:p>
          <a:p>
            <a:r>
              <a:rPr lang="en-US" dirty="0" smtClean="0"/>
              <a:t>animations, network requests, timers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Promise</a:t>
            </a:r>
            <a:r>
              <a:rPr lang="en-US" baseline="0" dirty="0" smtClean="0"/>
              <a:t> inside of deferred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390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 using deferred in a 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4147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Sample time!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969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Quick start</a:t>
            </a:r>
            <a:r>
              <a:rPr lang="en-US" baseline="0" dirty="0" smtClean="0"/>
              <a:t> on how to build widgets and extend or use classes like maps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2909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PLEASE</a:t>
            </a:r>
            <a:r>
              <a:rPr lang="en-US" b="1" baseline="0" dirty="0" smtClean="0"/>
              <a:t> INCLUDE THIS SLIDE</a:t>
            </a:r>
          </a:p>
          <a:p>
            <a:endParaRPr lang="en-US" b="1" dirty="0" smtClean="0"/>
          </a:p>
          <a:p>
            <a:r>
              <a:rPr lang="en-US" b="1" dirty="0" smtClean="0"/>
              <a:t>Presenters: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/>
              <a:ea typeface="+mn-ea"/>
              <a:cs typeface="+mn-cs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+mn-cs"/>
              </a:rPr>
              <a:t> </a:t>
            </a:r>
            <a:r>
              <a:rPr lang="en-US" baseline="0" dirty="0" smtClean="0"/>
              <a:t>Offering ID 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	– this is in your presenters schedule or the printed agenda (not in the online agenda this year)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	- please be sure to update the slide with both IDs if you have more than one session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For attendees:  </a:t>
            </a:r>
            <a:r>
              <a:rPr lang="en-US" dirty="0" smtClean="0"/>
              <a:t>Here are the instructions for users to access the system.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UC surveys</a:t>
            </a:r>
            <a:r>
              <a:rPr lang="en-US" baseline="0" dirty="0" smtClean="0"/>
              <a:t> can be accessed from: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My UC Homepage &gt; Evaluate sessions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www.esri.com/ucsurveysessions</a:t>
            </a:r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0" indent="0">
              <a:buNone/>
            </a:pPr>
            <a:r>
              <a:rPr lang="en-US" baseline="0" dirty="0" smtClean="0"/>
              <a:t>The </a:t>
            </a:r>
            <a:r>
              <a:rPr lang="en-US" baseline="0" dirty="0" err="1" smtClean="0"/>
              <a:t>MyUC</a:t>
            </a:r>
            <a:r>
              <a:rPr lang="en-US" baseline="0" dirty="0" smtClean="0"/>
              <a:t> login is on the back of their badges.</a:t>
            </a:r>
          </a:p>
          <a:p>
            <a:pPr marL="0" indent="0">
              <a:buNone/>
            </a:pPr>
            <a:endParaRPr lang="en-US" baseline="0" dirty="0" smtClean="0"/>
          </a:p>
          <a:p>
            <a:pPr marL="0" indent="0">
              <a:buNone/>
            </a:pPr>
            <a:r>
              <a:rPr lang="en-US" baseline="0" dirty="0" smtClean="0"/>
              <a:t>The session can be found through:</a:t>
            </a:r>
          </a:p>
          <a:p>
            <a:pPr marL="0" indent="0">
              <a:buNone/>
            </a:pPr>
            <a:r>
              <a:rPr lang="en-US" baseline="0" dirty="0" smtClean="0"/>
              <a:t>1.  My planner listings on survey search page</a:t>
            </a:r>
          </a:p>
          <a:p>
            <a:pPr marL="0" indent="0">
              <a:buNone/>
            </a:pPr>
            <a:r>
              <a:rPr lang="en-US" baseline="0" dirty="0" smtClean="0"/>
              <a:t>2.  Using the Search based on: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smtClean="0"/>
              <a:t>Topic, Date, workshop type and event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smtClean="0"/>
              <a:t>Offering ID – this is in your schedule or the printed agenda (not in the online agenda this year)</a:t>
            </a:r>
          </a:p>
          <a:p>
            <a:pPr marL="628650" lvl="1" indent="-171450">
              <a:buFont typeface="Arial" pitchFamily="34" charset="0"/>
              <a:buChar char="•"/>
            </a:pPr>
            <a:endParaRPr lang="en-US" baseline="0" dirty="0" smtClean="0"/>
          </a:p>
          <a:p>
            <a:pPr marL="0" lvl="0" indent="0">
              <a:buFont typeface="Arial" pitchFamily="34" charset="0"/>
              <a:buNone/>
            </a:pPr>
            <a:r>
              <a:rPr lang="en-US" baseline="0" dirty="0" smtClean="0"/>
              <a:t>There are 6 quick multiple choice questions plus a space for comments</a:t>
            </a:r>
          </a:p>
          <a:p>
            <a:pPr marL="457200" lvl="1" indent="0">
              <a:buFont typeface="Arial" pitchFamily="34" charset="0"/>
              <a:buNone/>
            </a:pPr>
            <a:endParaRPr lang="en-US" baseline="0" dirty="0" smtClean="0"/>
          </a:p>
          <a:p>
            <a:pPr marL="628650" lvl="1" indent="-171450">
              <a:buFont typeface="Arial" pitchFamily="34" charset="0"/>
              <a:buChar char="•"/>
            </a:pP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6793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Quick start</a:t>
            </a:r>
            <a:r>
              <a:rPr lang="en-US" baseline="0" dirty="0" smtClean="0"/>
              <a:t> on how to build widgets and extend or use classes like maps</a:t>
            </a:r>
          </a:p>
          <a:p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Dojo’s UI Library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Talk about important Dojo</a:t>
            </a:r>
            <a:r>
              <a:rPr lang="en-US" baseline="0" dirty="0" smtClean="0"/>
              <a:t> classes used to create good widgets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Show how you can write a widget.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See a simple example on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 that uses a map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290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Main widget class to inherit</a:t>
            </a:r>
          </a:p>
          <a:p>
            <a:endParaRPr lang="en-US" dirty="0" smtClean="0"/>
          </a:p>
          <a:p>
            <a:r>
              <a:rPr lang="en-US" dirty="0" smtClean="0"/>
              <a:t>Foundation</a:t>
            </a:r>
            <a:r>
              <a:rPr lang="en-US" baseline="0" dirty="0" smtClean="0"/>
              <a:t> for creating widgets.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Gives you a solid starting point</a:t>
            </a:r>
          </a:p>
          <a:p>
            <a:endParaRPr lang="en-US" baseline="0" dirty="0" smtClean="0"/>
          </a:p>
          <a:p>
            <a:r>
              <a:rPr lang="en-US" baseline="0" dirty="0" smtClean="0"/>
              <a:t>Lifecycle methods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See Dojo documentation for widget base for more on the lifecycles and what where you should put your code depending on what you’re doing.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888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you include the </a:t>
            </a:r>
            <a:r>
              <a:rPr lang="en-US" dirty="0" err="1" smtClean="0"/>
              <a:t>templated</a:t>
            </a:r>
            <a:r>
              <a:rPr lang="en-US" dirty="0" smtClean="0"/>
              <a:t> class</a:t>
            </a:r>
          </a:p>
          <a:p>
            <a:endParaRPr lang="en-US" dirty="0" smtClean="0"/>
          </a:p>
          <a:p>
            <a:r>
              <a:rPr lang="en-US" dirty="0" smtClean="0"/>
              <a:t>Show you where</a:t>
            </a:r>
            <a:r>
              <a:rPr lang="en-US" baseline="0" dirty="0" smtClean="0"/>
              <a:t> to put this template in a sample later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Access nodes for later use with attach points using </a:t>
            </a:r>
            <a:r>
              <a:rPr lang="en-US" baseline="0" dirty="0" err="1" smtClean="0"/>
              <a:t>this.focusNode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8662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Great class</a:t>
            </a:r>
            <a:r>
              <a:rPr lang="en-US" baseline="0" dirty="0" smtClean="0"/>
              <a:t> included in </a:t>
            </a:r>
            <a:r>
              <a:rPr lang="en-US" baseline="0" dirty="0" err="1" smtClean="0"/>
              <a:t>wigetbase</a:t>
            </a:r>
            <a:r>
              <a:rPr lang="en-US" baseline="0" dirty="0" smtClean="0"/>
              <a:t>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be useful with non </a:t>
            </a:r>
            <a:r>
              <a:rPr lang="en-US" baseline="0" dirty="0" err="1" smtClean="0"/>
              <a:t>dijits</a:t>
            </a:r>
            <a:r>
              <a:rPr lang="en-US" baseline="0" dirty="0" smtClean="0"/>
              <a:t> as well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Set properties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Get properties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Watch </a:t>
            </a:r>
            <a:r>
              <a:rPr lang="en-US" baseline="0" dirty="0" smtClean="0"/>
              <a:t>properties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Being able to set and watch properties is a nice way have a relationship between a property and </a:t>
            </a:r>
            <a:r>
              <a:rPr lang="en-US" baseline="0" smtClean="0"/>
              <a:t>a method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We’ll look at these in an example later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806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Another helpful class that can be used in widgets or non widgets.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one isn’t included in </a:t>
            </a:r>
            <a:r>
              <a:rPr lang="en-US" baseline="0" dirty="0" err="1" smtClean="0"/>
              <a:t>widgetbase</a:t>
            </a:r>
            <a:r>
              <a:rPr lang="en-US" baseline="0" dirty="0" smtClean="0"/>
              <a:t> but is frequently used.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Emit synthetic events</a:t>
            </a:r>
          </a:p>
          <a:p>
            <a:endParaRPr lang="en-US" baseline="0" dirty="0" smtClean="0"/>
          </a:p>
          <a:p>
            <a:r>
              <a:rPr lang="en-US" baseline="0" dirty="0" smtClean="0"/>
              <a:t>Events can be </a:t>
            </a:r>
            <a:r>
              <a:rPr lang="en-US" baseline="0" dirty="0" err="1" smtClean="0"/>
              <a:t>listend</a:t>
            </a:r>
            <a:r>
              <a:rPr lang="en-US" baseline="0" dirty="0" smtClean="0"/>
              <a:t> to with dojo/on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155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Promise: manages communication between asynchronous threads.</a:t>
            </a:r>
          </a:p>
          <a:p>
            <a:endParaRPr lang="en-US" dirty="0" smtClean="0"/>
          </a:p>
          <a:p>
            <a:r>
              <a:rPr lang="en-US" dirty="0" smtClean="0"/>
              <a:t>How</a:t>
            </a:r>
            <a:r>
              <a:rPr lang="en-US" baseline="0" dirty="0" smtClean="0"/>
              <a:t> we can know when something </a:t>
            </a:r>
            <a:r>
              <a:rPr lang="en-US" baseline="0" dirty="0" err="1" smtClean="0"/>
              <a:t>anynchronous</a:t>
            </a:r>
            <a:r>
              <a:rPr lang="en-US" baseline="0" dirty="0" smtClean="0"/>
              <a:t> is done. Things like animations, timers, network requests. Etc.</a:t>
            </a:r>
          </a:p>
          <a:p>
            <a:endParaRPr lang="en-US" baseline="0" dirty="0" smtClean="0"/>
          </a:p>
          <a:p>
            <a:r>
              <a:rPr lang="en-US" baseline="0" dirty="0" smtClean="0"/>
              <a:t>Promise is used by dojo/deferred.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Promise is an abstract class implemented through dojo/deferred.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create a deferred and listen to its promise.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We’ll talk about all and first in the next slides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661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Abstract class. Implemented using Deferred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Implements a then method for registering callbacks for notification of state change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Callbacks cannot change the value produced by the promise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 promise's then method returns a new promise, to provide chaining while keeping the original promise's value unchanged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593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be used when you just want to do something</a:t>
            </a:r>
            <a:r>
              <a:rPr lang="en-US" baseline="0" dirty="0" smtClean="0"/>
              <a:t> after you get the first result back.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Only care about one of them resolving, take the first 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783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 bwMode="black">
      <p:bgPr>
        <a:gradFill flip="none" rotWithShape="1">
          <a:gsLst>
            <a:gs pos="0">
              <a:srgbClr val="00B9F2"/>
            </a:gs>
            <a:gs pos="90000">
              <a:srgbClr val="053264"/>
            </a:gs>
            <a:gs pos="30000">
              <a:srgbClr val="007AC2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-1199408" y="5567276"/>
            <a:ext cx="13391409" cy="1290751"/>
          </a:xfrm>
          <a:custGeom>
            <a:avLst/>
            <a:gdLst/>
            <a:ahLst/>
            <a:cxnLst/>
            <a:rect l="l" t="t" r="r" b="b"/>
            <a:pathLst>
              <a:path w="10043557" h="1290751">
                <a:moveTo>
                  <a:pt x="8132411" y="0"/>
                </a:moveTo>
                <a:cubicBezTo>
                  <a:pt x="8583764" y="0"/>
                  <a:pt x="9032446" y="11434"/>
                  <a:pt x="9478183" y="34029"/>
                </a:cubicBezTo>
                <a:lnTo>
                  <a:pt x="10043557" y="69857"/>
                </a:lnTo>
                <a:lnTo>
                  <a:pt x="10043557" y="1290751"/>
                </a:lnTo>
                <a:lnTo>
                  <a:pt x="0" y="1290751"/>
                </a:lnTo>
                <a:lnTo>
                  <a:pt x="125788" y="1248403"/>
                </a:lnTo>
                <a:cubicBezTo>
                  <a:pt x="2649168" y="437759"/>
                  <a:pt x="5339667" y="0"/>
                  <a:pt x="8132411" y="0"/>
                </a:cubicBezTo>
                <a:close/>
              </a:path>
            </a:pathLst>
          </a:custGeom>
          <a:solidFill>
            <a:schemeClr val="bg2">
              <a:lumMod val="60000"/>
              <a:lumOff val="40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0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pic>
        <p:nvPicPr>
          <p:cNvPr id="7" name="Picture 6" descr="esri-10GlobeLogo_No-r_sRGBRe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4327" y="365138"/>
            <a:ext cx="2168737" cy="967642"/>
          </a:xfrm>
          <a:prstGeom prst="rect">
            <a:avLst/>
          </a:prstGeom>
        </p:spPr>
      </p:pic>
      <p:sp>
        <p:nvSpPr>
          <p:cNvPr id="9" name="Rectangle 3"/>
          <p:cNvSpPr/>
          <p:nvPr/>
        </p:nvSpPr>
        <p:spPr bwMode="invGray">
          <a:xfrm flipH="1">
            <a:off x="4650976" y="4204224"/>
            <a:ext cx="7541039" cy="2653803"/>
          </a:xfrm>
          <a:custGeom>
            <a:avLst/>
            <a:gdLst/>
            <a:ahLst/>
            <a:cxnLst/>
            <a:rect l="l" t="t" r="r" b="b"/>
            <a:pathLst>
              <a:path w="5655779" h="2653803">
                <a:moveTo>
                  <a:pt x="0" y="0"/>
                </a:moveTo>
                <a:lnTo>
                  <a:pt x="0" y="2653803"/>
                </a:lnTo>
                <a:lnTo>
                  <a:pt x="5655779" y="2653803"/>
                </a:lnTo>
                <a:lnTo>
                  <a:pt x="5368634" y="2452474"/>
                </a:lnTo>
                <a:cubicBezTo>
                  <a:pt x="3880066" y="1444637"/>
                  <a:pt x="2250051" y="660920"/>
                  <a:pt x="518426" y="144676"/>
                </a:cubicBezTo>
                <a:close/>
              </a:path>
            </a:pathLst>
          </a:custGeom>
          <a:solidFill>
            <a:srgbClr val="053264">
              <a:alpha val="1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hidden">
          <a:xfrm>
            <a:off x="15" y="0"/>
            <a:ext cx="7315199" cy="6858000"/>
          </a:xfrm>
          <a:prstGeom prst="rect">
            <a:avLst/>
          </a:prstGeom>
          <a:gradFill flip="none" rotWithShape="1">
            <a:gsLst>
              <a:gs pos="0">
                <a:srgbClr val="053264"/>
              </a:gs>
              <a:gs pos="50000">
                <a:srgbClr val="053264">
                  <a:alpha val="0"/>
                </a:srgbClr>
              </a:gs>
            </a:gsLst>
            <a:lin ang="162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71601" y="3060742"/>
            <a:ext cx="5029200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1750910"/>
            <a:ext cx="5029200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</a:t>
            </a:r>
            <a:r>
              <a:rPr kumimoji="0" lang="en-US" dirty="0"/>
              <a:t>Edit </a:t>
            </a:r>
            <a:br>
              <a:rPr kumimoji="0" lang="en-US" dirty="0"/>
            </a:br>
            <a:r>
              <a:rPr kumimoji="0" lang="en-US" dirty="0" smtClean="0"/>
              <a:t>Demo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7315200" y="0"/>
            <a:ext cx="4876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-48069" y="457227"/>
            <a:ext cx="2157984" cy="455883"/>
          </a:xfrm>
          <a:solidFill>
            <a:schemeClr val="bg2"/>
          </a:solidFill>
          <a:ln w="12700">
            <a:solidFill>
              <a:srgbClr val="B9E0F7">
                <a:alpha val="50000"/>
              </a:srgbClr>
            </a:solidFill>
            <a:round/>
            <a:headEnd/>
            <a:tailEnd/>
          </a:ln>
        </p:spPr>
        <p:txBody>
          <a:bodyPr wrap="square" lIns="0" tIns="45720" rIns="182880" bIns="4572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/>
              <a:defRPr lang="en-US" sz="2000" b="0" smtClean="0">
                <a:solidFill>
                  <a:schemeClr val="accent4">
                    <a:lumMod val="20000"/>
                    <a:lumOff val="80000"/>
                  </a:schemeClr>
                </a:solidFill>
                <a:cs typeface="+mn-cs"/>
              </a:defRPr>
            </a:lvl1pPr>
            <a:lvl2pPr marL="0" indent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US" sz="2000" b="0" smtClean="0">
                <a:solidFill>
                  <a:schemeClr val="tx2">
                    <a:lumMod val="20000"/>
                    <a:lumOff val="80000"/>
                  </a:schemeClr>
                </a:solidFill>
                <a:cs typeface="+mn-cs"/>
              </a:defRPr>
            </a:lvl2pPr>
            <a:lvl3pPr marL="3175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US" sz="2000" b="0" smtClean="0">
                <a:solidFill>
                  <a:schemeClr val="tx2">
                    <a:lumMod val="20000"/>
                    <a:lumOff val="80000"/>
                  </a:schemeClr>
                </a:solidFill>
                <a:cs typeface="+mn-cs"/>
              </a:defRPr>
            </a:lvl3pPr>
            <a:lvl4pPr marL="0" indent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US" sz="2000" b="0" smtClean="0">
                <a:solidFill>
                  <a:schemeClr val="tx2">
                    <a:lumMod val="20000"/>
                    <a:lumOff val="80000"/>
                  </a:schemeClr>
                </a:solidFill>
                <a:cs typeface="+mn-cs"/>
              </a:defRPr>
            </a:lvl4pPr>
            <a:lvl5pPr marL="0" indent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US" sz="2000" b="0">
                <a:solidFill>
                  <a:schemeClr val="tx2">
                    <a:lumMod val="20000"/>
                    <a:lumOff val="80000"/>
                  </a:schemeClr>
                </a:solidFill>
                <a:cs typeface="+mn-cs"/>
              </a:defRPr>
            </a:lvl5pPr>
          </a:lstStyle>
          <a:p>
            <a:pPr marL="0" lvl="0" indent="0" eaLnBrk="0" hangingPunct="0"/>
            <a:r>
              <a:rPr lang="en-US" dirty="0" smtClean="0"/>
              <a:t>Text</a:t>
            </a:r>
          </a:p>
        </p:txBody>
      </p:sp>
      <p:sp>
        <p:nvSpPr>
          <p:cNvPr id="8" name="Rectangle 7"/>
          <p:cNvSpPr/>
          <p:nvPr/>
        </p:nvSpPr>
        <p:spPr bwMode="gray">
          <a:xfrm>
            <a:off x="15" y="5567276"/>
            <a:ext cx="7315199" cy="1290751"/>
          </a:xfrm>
          <a:custGeom>
            <a:avLst/>
            <a:gdLst/>
            <a:ahLst/>
            <a:cxnLst/>
            <a:rect l="l" t="t" r="r" b="b"/>
            <a:pathLst>
              <a:path w="5486399" h="1290751">
                <a:moveTo>
                  <a:pt x="3575254" y="0"/>
                </a:moveTo>
                <a:cubicBezTo>
                  <a:pt x="4026607" y="0"/>
                  <a:pt x="4475289" y="11434"/>
                  <a:pt x="4921026" y="34029"/>
                </a:cubicBezTo>
                <a:lnTo>
                  <a:pt x="5486399" y="69857"/>
                </a:lnTo>
                <a:lnTo>
                  <a:pt x="5486399" y="1290751"/>
                </a:lnTo>
                <a:lnTo>
                  <a:pt x="0" y="1290751"/>
                </a:lnTo>
                <a:lnTo>
                  <a:pt x="0" y="242604"/>
                </a:lnTo>
                <a:lnTo>
                  <a:pt x="479973" y="181259"/>
                </a:lnTo>
                <a:cubicBezTo>
                  <a:pt x="1495074" y="61560"/>
                  <a:pt x="2527975" y="0"/>
                  <a:pt x="3575254" y="0"/>
                </a:cubicBezTo>
                <a:close/>
              </a:path>
            </a:pathLst>
          </a:custGeom>
          <a:solidFill>
            <a:schemeClr val="bg2">
              <a:lumMod val="60000"/>
              <a:lumOff val="40000"/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Rectangle 12"/>
          <p:cNvSpPr/>
          <p:nvPr/>
        </p:nvSpPr>
        <p:spPr bwMode="gray">
          <a:xfrm>
            <a:off x="15" y="4204198"/>
            <a:ext cx="7315199" cy="2653802"/>
          </a:xfrm>
          <a:custGeom>
            <a:avLst/>
            <a:gdLst/>
            <a:ahLst/>
            <a:cxnLst/>
            <a:rect l="l" t="t" r="r" b="b"/>
            <a:pathLst>
              <a:path w="5486399" h="2653802">
                <a:moveTo>
                  <a:pt x="5486399" y="0"/>
                </a:moveTo>
                <a:lnTo>
                  <a:pt x="5486399" y="2653802"/>
                </a:lnTo>
                <a:lnTo>
                  <a:pt x="0" y="2653802"/>
                </a:lnTo>
                <a:lnTo>
                  <a:pt x="0" y="2535044"/>
                </a:lnTo>
                <a:lnTo>
                  <a:pt x="117766" y="2452473"/>
                </a:lnTo>
                <a:cubicBezTo>
                  <a:pt x="1606334" y="1444636"/>
                  <a:pt x="3236349" y="660919"/>
                  <a:pt x="4967974" y="144675"/>
                </a:cubicBezTo>
                <a:close/>
              </a:path>
            </a:pathLst>
          </a:custGeom>
          <a:solidFill>
            <a:srgbClr val="053264">
              <a:alpha val="3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88453" y="64864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35467" y="6604262"/>
            <a:ext cx="1823720" cy="25373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/>
            <a:r>
              <a:rPr lang="en-US" sz="8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Esri UC 2014</a:t>
            </a:r>
            <a:r>
              <a:rPr lang="en-US" sz="800" baseline="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|</a:t>
            </a:r>
            <a:r>
              <a:rPr lang="en-US" sz="8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Demo</a:t>
            </a:r>
            <a:r>
              <a:rPr lang="en-US" sz="800" baseline="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Theater |</a:t>
            </a:r>
            <a:endParaRPr lang="en-US" sz="8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439332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_User Screens">
    <p:bg>
      <p:bgPr>
        <a:gradFill flip="none" rotWithShape="1">
          <a:gsLst>
            <a:gs pos="0">
              <a:srgbClr val="19461E"/>
            </a:gs>
            <a:gs pos="100000">
              <a:srgbClr val="19461E"/>
            </a:gs>
            <a:gs pos="40000">
              <a:srgbClr val="288135"/>
            </a:gs>
            <a:gs pos="60000">
              <a:srgbClr val="288135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User Screens Title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88453" y="64864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AAD04B"/>
                </a:solidFill>
              </a:defRPr>
            </a:lvl1pPr>
          </a:lstStyle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35467" y="6604262"/>
            <a:ext cx="1823720" cy="25373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/>
            <a:r>
              <a:rPr lang="en-US" sz="800" dirty="0" smtClean="0">
                <a:solidFill>
                  <a:srgbClr val="AAD04B"/>
                </a:solidFill>
              </a:rPr>
              <a:t>Esri UC 2014</a:t>
            </a:r>
            <a:r>
              <a:rPr lang="en-US" sz="800" baseline="0" dirty="0" smtClean="0">
                <a:solidFill>
                  <a:srgbClr val="AAD04B"/>
                </a:solidFill>
              </a:rPr>
              <a:t> |</a:t>
            </a:r>
            <a:r>
              <a:rPr lang="en-US" sz="800" dirty="0" smtClean="0">
                <a:solidFill>
                  <a:srgbClr val="AAD04B"/>
                </a:solidFill>
              </a:rPr>
              <a:t> Demo</a:t>
            </a:r>
            <a:r>
              <a:rPr lang="en-US" sz="800" baseline="0" dirty="0" smtClean="0">
                <a:solidFill>
                  <a:srgbClr val="AAD04B"/>
                </a:solidFill>
              </a:rPr>
              <a:t> Theater |</a:t>
            </a:r>
            <a:endParaRPr lang="en-US" sz="800" dirty="0" smtClean="0">
              <a:solidFill>
                <a:srgbClr val="AAD0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955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2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BIG Word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2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 smtClean="0"/>
              <a:t>Smaller word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39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“Quote”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 smtClean="0"/>
              <a:t>Name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—wh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1" y="5716588"/>
            <a:ext cx="12192000" cy="11414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14412" y="6041067"/>
            <a:ext cx="6091161" cy="4572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 algn="r">
              <a:defRPr sz="2600" b="1" baseline="0">
                <a:solidFill>
                  <a:srgbClr val="404040"/>
                </a:solidFill>
              </a:defRPr>
            </a:lvl1pPr>
          </a:lstStyle>
          <a:p>
            <a:r>
              <a:rPr lang="en-US" dirty="0" smtClean="0"/>
              <a:t>Section Heading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7613591" y="5934015"/>
            <a:ext cx="3962400" cy="67130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 smtClean="0"/>
              <a:t>Sub Heading/Description Goes Here (2 lines max)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7315199" y="6058694"/>
            <a:ext cx="0" cy="457200"/>
          </a:xfrm>
          <a:prstGeom prst="line">
            <a:avLst/>
          </a:prstGeom>
          <a:noFill/>
          <a:ln w="3175" cap="flat" cmpd="sng" algn="ctr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803871383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subject—wh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1" y="5943600"/>
            <a:ext cx="12192000" cy="9144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14401" y="6186944"/>
            <a:ext cx="10363200" cy="215444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spAutoFit/>
          </a:bodyPr>
          <a:lstStyle>
            <a:lvl1pPr>
              <a:defRPr sz="1400" b="0" baseline="0">
                <a:solidFill>
                  <a:srgbClr val="404040"/>
                </a:solidFill>
              </a:defRPr>
            </a:lvl1pPr>
          </a:lstStyle>
          <a:p>
            <a:r>
              <a:rPr lang="en-US" dirty="0" smtClean="0"/>
              <a:t>Subject | Description (this line of text is the least important item on this slide)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13000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su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14401" y="6186944"/>
            <a:ext cx="10363200" cy="215444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spAutoFit/>
          </a:bodyPr>
          <a:lstStyle>
            <a:lvl1pPr>
              <a:defRPr sz="14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Subject | Description (this line of text is the least important item on this slide)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32778265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bg bwMode="black">
      <p:bgPr>
        <a:gradFill flip="none" rotWithShape="1">
          <a:gsLst>
            <a:gs pos="0">
              <a:srgbClr val="00B9F2"/>
            </a:gs>
            <a:gs pos="90000">
              <a:srgbClr val="053264"/>
            </a:gs>
            <a:gs pos="30000">
              <a:srgbClr val="007AC2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sri-10GlobeLogo_TagLockup4Lg_sRGBRe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3992812" y="2205648"/>
            <a:ext cx="4206380" cy="2446711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8053983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219203" y="1828800"/>
            <a:ext cx="9753600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1" y="1097307"/>
            <a:ext cx="10363200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1219201" y="1828804"/>
            <a:ext cx="9753600" cy="34274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1" y="682625"/>
            <a:ext cx="10363200" cy="369332"/>
          </a:xfrm>
          <a:noFill/>
        </p:spPr>
        <p:txBody>
          <a:bodyPr vert="horz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marL="0"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1" y="1828800"/>
            <a:ext cx="9753600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1" y="6177085"/>
            <a:ext cx="10363200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14401" y="682625"/>
            <a:ext cx="10363200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1219201" y="1828800"/>
            <a:ext cx="9753600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776408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1" y="1097307"/>
            <a:ext cx="10363200" cy="246221"/>
          </a:xfrm>
        </p:spPr>
        <p:txBody>
          <a:bodyPr vert="horz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 smtClean="0"/>
              <a:t>Click to Edit Subtitle (optional)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273965" y="6349730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1" y="6185356"/>
            <a:ext cx="10363200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15" y="0"/>
            <a:ext cx="7315199" cy="6858000"/>
          </a:xfrm>
          <a:prstGeom prst="rect">
            <a:avLst/>
          </a:prstGeom>
          <a:gradFill flip="none" rotWithShape="1">
            <a:gsLst>
              <a:gs pos="0">
                <a:srgbClr val="053264"/>
              </a:gs>
              <a:gs pos="50000">
                <a:srgbClr val="053264">
                  <a:alpha val="0"/>
                </a:srgbClr>
              </a:gs>
            </a:gsLst>
            <a:lin ang="162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71601" y="3060742"/>
            <a:ext cx="5029200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1750910"/>
            <a:ext cx="5029200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</a:t>
            </a:r>
            <a:r>
              <a:rPr kumimoji="0" lang="en-US" dirty="0"/>
              <a:t>Edit </a:t>
            </a:r>
            <a:br>
              <a:rPr kumimoji="0" lang="en-US" dirty="0"/>
            </a:br>
            <a:r>
              <a:rPr kumimoji="0" lang="en-US" dirty="0"/>
              <a:t>Section Title</a:t>
            </a:r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7315200" y="0"/>
            <a:ext cx="4876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7"/>
          <p:cNvSpPr/>
          <p:nvPr/>
        </p:nvSpPr>
        <p:spPr bwMode="ltGray">
          <a:xfrm>
            <a:off x="15" y="5567276"/>
            <a:ext cx="7315199" cy="1290751"/>
          </a:xfrm>
          <a:custGeom>
            <a:avLst/>
            <a:gdLst/>
            <a:ahLst/>
            <a:cxnLst/>
            <a:rect l="l" t="t" r="r" b="b"/>
            <a:pathLst>
              <a:path w="5486399" h="1290751">
                <a:moveTo>
                  <a:pt x="3575254" y="0"/>
                </a:moveTo>
                <a:cubicBezTo>
                  <a:pt x="4026607" y="0"/>
                  <a:pt x="4475289" y="11434"/>
                  <a:pt x="4921026" y="34029"/>
                </a:cubicBezTo>
                <a:lnTo>
                  <a:pt x="5486399" y="69857"/>
                </a:lnTo>
                <a:lnTo>
                  <a:pt x="5486399" y="1290751"/>
                </a:lnTo>
                <a:lnTo>
                  <a:pt x="0" y="1290751"/>
                </a:lnTo>
                <a:lnTo>
                  <a:pt x="0" y="242604"/>
                </a:lnTo>
                <a:lnTo>
                  <a:pt x="479973" y="181259"/>
                </a:lnTo>
                <a:cubicBezTo>
                  <a:pt x="1495074" y="61560"/>
                  <a:pt x="2527975" y="0"/>
                  <a:pt x="3575254" y="0"/>
                </a:cubicBezTo>
                <a:close/>
              </a:path>
            </a:pathLst>
          </a:custGeom>
          <a:solidFill>
            <a:schemeClr val="bg2">
              <a:lumMod val="60000"/>
              <a:lumOff val="40000"/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1" name="Rectangle 12"/>
          <p:cNvSpPr/>
          <p:nvPr/>
        </p:nvSpPr>
        <p:spPr bwMode="ltGray">
          <a:xfrm>
            <a:off x="15" y="4204198"/>
            <a:ext cx="7315199" cy="2653802"/>
          </a:xfrm>
          <a:custGeom>
            <a:avLst/>
            <a:gdLst/>
            <a:ahLst/>
            <a:cxnLst/>
            <a:rect l="l" t="t" r="r" b="b"/>
            <a:pathLst>
              <a:path w="5486399" h="2653802">
                <a:moveTo>
                  <a:pt x="5486399" y="0"/>
                </a:moveTo>
                <a:lnTo>
                  <a:pt x="5486399" y="2653802"/>
                </a:lnTo>
                <a:lnTo>
                  <a:pt x="0" y="2653802"/>
                </a:lnTo>
                <a:lnTo>
                  <a:pt x="0" y="2535044"/>
                </a:lnTo>
                <a:lnTo>
                  <a:pt x="117766" y="2452473"/>
                </a:lnTo>
                <a:cubicBezTo>
                  <a:pt x="1606334" y="1444636"/>
                  <a:pt x="3236349" y="660919"/>
                  <a:pt x="4967974" y="144675"/>
                </a:cubicBezTo>
                <a:close/>
              </a:path>
            </a:pathLst>
          </a:custGeom>
          <a:solidFill>
            <a:srgbClr val="053264">
              <a:alpha val="3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88453" y="64864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135467" y="6604262"/>
            <a:ext cx="1823720" cy="25373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/>
            <a:r>
              <a:rPr lang="en-US" sz="8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Esri UC 2014</a:t>
            </a:r>
            <a:r>
              <a:rPr lang="en-US" sz="800" baseline="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|</a:t>
            </a:r>
            <a:r>
              <a:rPr lang="en-US" sz="8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Demo</a:t>
            </a:r>
            <a:r>
              <a:rPr lang="en-US" sz="800" baseline="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Theater |</a:t>
            </a:r>
            <a:endParaRPr lang="en-US" sz="8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083228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B9F2"/>
            </a:gs>
            <a:gs pos="90000">
              <a:srgbClr val="053264"/>
            </a:gs>
            <a:gs pos="30000">
              <a:srgbClr val="007AC2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1" y="682625"/>
            <a:ext cx="10363200" cy="369332"/>
          </a:xfrm>
          <a:prstGeom prst="rect">
            <a:avLst/>
          </a:prstGeom>
          <a:noFill/>
        </p:spPr>
        <p:txBody>
          <a:bodyPr vert="horz" lIns="0" tIns="0" rIns="0" bIns="0" rtlCol="0" anchor="t">
            <a:sp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1" y="1828800"/>
            <a:ext cx="9753600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8903" y="64864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135467" y="6604262"/>
            <a:ext cx="1823720" cy="25373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/>
            <a:r>
              <a:rPr lang="en-US" sz="8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Esri UC 2014</a:t>
            </a:r>
            <a:r>
              <a:rPr lang="en-US" sz="800" baseline="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|</a:t>
            </a:r>
            <a:r>
              <a:rPr lang="en-US" sz="8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Demo</a:t>
            </a:r>
            <a:r>
              <a:rPr lang="en-US" sz="800" baseline="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Theater |</a:t>
            </a:r>
            <a:endParaRPr lang="en-US" sz="8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596" r:id="rId1"/>
    <p:sldLayoutId id="2147486597" r:id="rId2"/>
    <p:sldLayoutId id="2147486598" r:id="rId3"/>
    <p:sldLayoutId id="2147486599" r:id="rId4"/>
    <p:sldLayoutId id="2147486637" r:id="rId5"/>
    <p:sldLayoutId id="2147486601" r:id="rId6"/>
    <p:sldLayoutId id="2147486602" r:id="rId7"/>
    <p:sldLayoutId id="2147486603" r:id="rId8"/>
    <p:sldLayoutId id="2147486635" r:id="rId9"/>
    <p:sldLayoutId id="2147486636" r:id="rId10"/>
    <p:sldLayoutId id="2147486606" r:id="rId11"/>
    <p:sldLayoutId id="2147486608" r:id="rId12"/>
    <p:sldLayoutId id="2147486609" r:id="rId13"/>
    <p:sldLayoutId id="2147486610" r:id="rId14"/>
    <p:sldLayoutId id="2147486611" r:id="rId15"/>
    <p:sldLayoutId id="2147486612" r:id="rId16"/>
    <p:sldLayoutId id="2147486613" r:id="rId17"/>
  </p:sldLayoutIdLst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  <p:hf sldNum="0" hd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sri?query=arcgis-dijit-sample-js" TargetMode="External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esri" TargetMode="External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ww.esri.com/ucsessionsurvey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4547"/>
              </a:gs>
              <a:gs pos="100000">
                <a:srgbClr val="019DA4"/>
              </a:gs>
            </a:gsLst>
            <a:lin ang="18900000" scaled="0"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6" cy="68579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1938" y="2428193"/>
            <a:ext cx="8525773" cy="914400"/>
          </a:xfrm>
        </p:spPr>
        <p:txBody>
          <a:bodyPr/>
          <a:lstStyle/>
          <a:p>
            <a:pPr algn="l"/>
            <a:r>
              <a:rPr lang="en-US" dirty="0"/>
              <a:t>Building Reusable Widgets with ArcGIS API for JavaScript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617" y="3465218"/>
            <a:ext cx="8534401" cy="914400"/>
          </a:xfrm>
        </p:spPr>
        <p:txBody>
          <a:bodyPr/>
          <a:lstStyle/>
          <a:p>
            <a:pPr algn="l"/>
            <a:r>
              <a:rPr lang="en-US" dirty="0"/>
              <a:t>Derek </a:t>
            </a:r>
            <a:r>
              <a:rPr lang="en-US" dirty="0" err="1" smtClean="0"/>
              <a:t>Swingley</a:t>
            </a:r>
            <a:r>
              <a:rPr lang="en-US" dirty="0" smtClean="0"/>
              <a:t> @</a:t>
            </a:r>
            <a:r>
              <a:rPr lang="en-US" dirty="0" err="1" smtClean="0"/>
              <a:t>derekswingley</a:t>
            </a:r>
            <a:endParaRPr lang="en-US" dirty="0" smtClean="0"/>
          </a:p>
          <a:p>
            <a:pPr algn="l"/>
            <a:r>
              <a:rPr lang="en-US" dirty="0" smtClean="0"/>
              <a:t>Matt Driscoll @</a:t>
            </a:r>
            <a:r>
              <a:rPr lang="en-US" dirty="0" err="1" smtClean="0"/>
              <a:t>driskull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35461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Dojo/promise/first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dirty="0" smtClean="0"/>
              <a:t>Takes an array or object of promises</a:t>
            </a:r>
          </a:p>
          <a:p>
            <a:r>
              <a:rPr lang="en-US" dirty="0" smtClean="0"/>
              <a:t>Returns results from first that is fulfilled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3200" y="558800"/>
            <a:ext cx="3251200" cy="3251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65200" y="3937000"/>
            <a:ext cx="8966200" cy="15748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txBody>
          <a:bodyPr wrap="square" lIns="274320" tIns="274320" rIns="274320" bIns="274320" rtlCol="0">
            <a:noAutofit/>
          </a:bodyPr>
          <a:lstStyle/>
          <a:p>
            <a:pPr eaLnBrk="0" hangingPunct="0"/>
            <a:r>
              <a:rPr lang="en-US" dirty="0">
                <a:solidFill>
                  <a:schemeClr val="bg1"/>
                </a:solidFill>
                <a:latin typeface="Courier"/>
              </a:rPr>
              <a:t>first([promise1, promise2]).then(function(result){</a:t>
            </a:r>
          </a:p>
          <a:p>
            <a:pPr eaLnBrk="0" hangingPunct="0"/>
            <a:r>
              <a:rPr lang="en-US" dirty="0">
                <a:solidFill>
                  <a:schemeClr val="bg1"/>
                </a:solidFill>
                <a:latin typeface="Courier"/>
              </a:rPr>
              <a:t>    // result will be either promise1 or promise2 results,</a:t>
            </a:r>
          </a:p>
          <a:p>
            <a:pPr eaLnBrk="0" hangingPunct="0"/>
            <a:r>
              <a:rPr lang="en-US" dirty="0">
                <a:solidFill>
                  <a:schemeClr val="bg1"/>
                </a:solidFill>
                <a:latin typeface="Courier"/>
              </a:rPr>
              <a:t>    // whichever is fulfilled first</a:t>
            </a:r>
          </a:p>
          <a:p>
            <a:pPr eaLnBrk="0" hangingPunct="0"/>
            <a:r>
              <a:rPr lang="en-US" dirty="0">
                <a:solidFill>
                  <a:schemeClr val="bg1"/>
                </a:solidFill>
                <a:latin typeface="Courier"/>
              </a:rPr>
              <a:t>});</a:t>
            </a:r>
            <a:endParaRPr lang="en-US" dirty="0" smtClean="0">
              <a:solidFill>
                <a:schemeClr val="bg1"/>
              </a:solidFill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33403221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Dojo/promise/all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dirty="0"/>
              <a:t>Takes an array or object of promises</a:t>
            </a:r>
          </a:p>
          <a:p>
            <a:r>
              <a:rPr lang="en-US" dirty="0" smtClean="0"/>
              <a:t>Returns new promise with results when all promises are fulfilled or one is rejected</a:t>
            </a:r>
          </a:p>
          <a:p>
            <a:r>
              <a:rPr lang="en-US" dirty="0" smtClean="0"/>
              <a:t>Replaces dojo/</a:t>
            </a:r>
            <a:r>
              <a:rPr lang="en-US" dirty="0" err="1" smtClean="0"/>
              <a:t>DeferredList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965200" y="3771900"/>
            <a:ext cx="8102600" cy="15748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txBody>
          <a:bodyPr wrap="square" lIns="274320" tIns="274320" rIns="274320" bIns="274320" rtlCol="0">
            <a:noAutofit/>
          </a:bodyPr>
          <a:lstStyle/>
          <a:p>
            <a:pPr eaLnBrk="0" hangingPunct="0"/>
            <a:r>
              <a:rPr lang="en-US" dirty="0">
                <a:solidFill>
                  <a:schemeClr val="bg1"/>
                </a:solidFill>
                <a:latin typeface="Courier"/>
              </a:rPr>
              <a:t>all([promise1</a:t>
            </a:r>
            <a:r>
              <a:rPr lang="en-US" dirty="0" smtClean="0">
                <a:solidFill>
                  <a:schemeClr val="bg1"/>
                </a:solidFill>
                <a:latin typeface="Courier"/>
              </a:rPr>
              <a:t>, promise2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]).then(function(results){</a:t>
            </a:r>
          </a:p>
          <a:p>
            <a:pPr eaLnBrk="0" hangingPunct="0"/>
            <a:endParaRPr lang="en-US" dirty="0">
              <a:solidFill>
                <a:schemeClr val="bg1"/>
              </a:solidFill>
              <a:latin typeface="Courier"/>
            </a:endParaRPr>
          </a:p>
          <a:p>
            <a:pPr eaLnBrk="0" hangingPunct="0"/>
            <a:r>
              <a:rPr lang="en-US" dirty="0">
                <a:solidFill>
                  <a:schemeClr val="bg1"/>
                </a:solidFill>
                <a:latin typeface="Courier"/>
              </a:rPr>
              <a:t>});</a:t>
            </a:r>
            <a:endParaRPr lang="en-US" dirty="0" smtClean="0">
              <a:solidFill>
                <a:schemeClr val="bg1"/>
              </a:solidFill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646358139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Dojo/deferred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>
          <a:xfrm>
            <a:off x="1219201" y="1828800"/>
            <a:ext cx="5676899" cy="3429000"/>
          </a:xfrm>
        </p:spPr>
        <p:txBody>
          <a:bodyPr/>
          <a:lstStyle/>
          <a:p>
            <a:r>
              <a:rPr lang="en-US" dirty="0" smtClean="0"/>
              <a:t>Manages </a:t>
            </a:r>
            <a:r>
              <a:rPr lang="en-US" dirty="0" err="1" smtClean="0"/>
              <a:t>async</a:t>
            </a:r>
            <a:r>
              <a:rPr lang="en-US" dirty="0" smtClean="0"/>
              <a:t> threads</a:t>
            </a:r>
          </a:p>
          <a:p>
            <a:r>
              <a:rPr lang="en-US" dirty="0" err="1"/>
              <a:t>d</a:t>
            </a:r>
            <a:r>
              <a:rPr lang="en-US" dirty="0" err="1" smtClean="0"/>
              <a:t>eferred.promise</a:t>
            </a:r>
            <a:r>
              <a:rPr lang="en-US" dirty="0" smtClean="0"/>
              <a:t>;</a:t>
            </a:r>
          </a:p>
          <a:p>
            <a:r>
              <a:rPr lang="en-US" dirty="0" smtClean="0"/>
              <a:t>.resolve() / .reject()</a:t>
            </a:r>
          </a:p>
          <a:p>
            <a:r>
              <a:rPr lang="en-US" dirty="0" smtClean="0"/>
              <a:t>dojo/request and esri/request use </a:t>
            </a:r>
            <a:r>
              <a:rPr lang="en-US" dirty="0" err="1" smtClean="0"/>
              <a:t>deferreds</a:t>
            </a:r>
            <a:endParaRPr lang="en-US" dirty="0" smtClean="0"/>
          </a:p>
          <a:p>
            <a:r>
              <a:rPr lang="en-US" dirty="0" smtClean="0"/>
              <a:t>Can be chained</a:t>
            </a:r>
          </a:p>
          <a:p>
            <a:r>
              <a:rPr lang="en-US" dirty="0" smtClean="0"/>
              <a:t>.then()</a:t>
            </a:r>
          </a:p>
          <a:p>
            <a:r>
              <a:rPr lang="en-US" dirty="0" smtClean="0"/>
              <a:t>.cancel()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0" y="1689100"/>
            <a:ext cx="33655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047550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901700" y="685800"/>
            <a:ext cx="9588500" cy="50165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txBody>
          <a:bodyPr wrap="square" lIns="274320" tIns="274320" rIns="274320" bIns="274320" rtlCol="0">
            <a:noAutofit/>
          </a:bodyPr>
          <a:lstStyle/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require(["dojo/Deferred", "dojo/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dom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", "dojo/on", "dojo/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domReady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!"],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function(Deferred, 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dom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, on){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function </a:t>
            </a:r>
            <a:r>
              <a:rPr lang="en-US" sz="1600" b="1" dirty="0" err="1">
                <a:solidFill>
                  <a:srgbClr val="FF6600"/>
                </a:solidFill>
                <a:latin typeface="Courier"/>
              </a:rPr>
              <a:t>asyncProcess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(){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  </a:t>
            </a:r>
            <a:r>
              <a:rPr lang="en-US" sz="1600" b="1" dirty="0" err="1">
                <a:solidFill>
                  <a:schemeClr val="accent1">
                    <a:lumMod val="75000"/>
                  </a:schemeClr>
                </a:solidFill>
                <a:latin typeface="Courier"/>
              </a:rPr>
              <a:t>var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Courier"/>
              </a:rPr>
              <a:t> deferred = new Deferred();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  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dom.byId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("output").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innerHTML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 = "I'm running...";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  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setTimeout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(function(){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    </a:t>
            </a:r>
            <a:r>
              <a:rPr lang="en-US" sz="1600" b="1" dirty="0" err="1">
                <a:solidFill>
                  <a:srgbClr val="288135"/>
                </a:solidFill>
                <a:latin typeface="Courier"/>
              </a:rPr>
              <a:t>deferred.resolve</a:t>
            </a:r>
            <a:r>
              <a:rPr lang="en-US" sz="1600" b="1" dirty="0">
                <a:solidFill>
                  <a:srgbClr val="288135"/>
                </a:solidFill>
                <a:latin typeface="Courier"/>
              </a:rPr>
              <a:t>("success");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  }, 1000);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  </a:t>
            </a:r>
            <a:r>
              <a:rPr lang="en-US" sz="1600" b="1" dirty="0">
                <a:solidFill>
                  <a:srgbClr val="288135"/>
                </a:solidFill>
                <a:latin typeface="Courier"/>
              </a:rPr>
              <a:t>return </a:t>
            </a:r>
            <a:r>
              <a:rPr lang="en-US" sz="1600" b="1" dirty="0" err="1">
                <a:solidFill>
                  <a:srgbClr val="288135"/>
                </a:solidFill>
                <a:latin typeface="Courier"/>
              </a:rPr>
              <a:t>deferred.promise</a:t>
            </a:r>
            <a:r>
              <a:rPr lang="en-US" sz="1600" b="1" dirty="0">
                <a:solidFill>
                  <a:srgbClr val="288135"/>
                </a:solidFill>
                <a:latin typeface="Courier"/>
              </a:rPr>
              <a:t>;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}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on(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dom.byId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("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startButton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"), "click", function(){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  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var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 process = </a:t>
            </a:r>
            <a:r>
              <a:rPr lang="en-US" sz="1600" b="1" dirty="0" err="1">
                <a:solidFill>
                  <a:srgbClr val="FF6600"/>
                </a:solidFill>
                <a:latin typeface="Courier"/>
              </a:rPr>
              <a:t>asyncProcess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();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  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process.</a:t>
            </a:r>
            <a:r>
              <a:rPr lang="en-US" sz="1600" b="1" dirty="0" err="1">
                <a:solidFill>
                  <a:schemeClr val="accent1"/>
                </a:solidFill>
                <a:latin typeface="Courier"/>
              </a:rPr>
              <a:t>then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(function(results){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    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dom.byId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("output").</a:t>
            </a:r>
            <a:r>
              <a:rPr lang="en-US" sz="1600" dirty="0" err="1">
                <a:solidFill>
                  <a:schemeClr val="bg1"/>
                </a:solidFill>
                <a:latin typeface="Courier"/>
              </a:rPr>
              <a:t>innerHTML</a:t>
            </a:r>
            <a:r>
              <a:rPr lang="en-US" sz="1600" dirty="0">
                <a:solidFill>
                  <a:schemeClr val="bg1"/>
                </a:solidFill>
                <a:latin typeface="Courier"/>
              </a:rPr>
              <a:t> = "I'm finished, and the result was: " + results;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  });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  });</a:t>
            </a:r>
          </a:p>
          <a:p>
            <a:pPr eaLnBrk="0" hangingPunct="0"/>
            <a:r>
              <a:rPr lang="en-US" sz="1600" dirty="0">
                <a:solidFill>
                  <a:schemeClr val="bg1"/>
                </a:solidFill>
                <a:latin typeface="Courier"/>
              </a:rPr>
              <a:t>});</a:t>
            </a:r>
            <a:endParaRPr lang="en-US" sz="1600" dirty="0" smtClean="0">
              <a:solidFill>
                <a:schemeClr val="bg1"/>
              </a:solidFill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1373808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Chained Deferred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sp>
        <p:nvSpPr>
          <p:cNvPr id="7" name="Content Placeholder 6"/>
          <p:cNvSpPr txBox="1">
            <a:spLocks noGrp="1"/>
          </p:cNvSpPr>
          <p:nvPr>
            <p:ph sz="quarter" idx="18"/>
          </p:nvPr>
        </p:nvSpPr>
        <p:spPr>
          <a:xfrm>
            <a:off x="1219201" y="1828800"/>
            <a:ext cx="9753600" cy="37338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txBody>
          <a:bodyPr wrap="square" lIns="274320" tIns="274320" rIns="274320" bIns="274320" rtlCol="0">
            <a:noAutofit/>
          </a:bodyPr>
          <a:lstStyle/>
          <a:p>
            <a:pPr marL="0" indent="0" eaLnBrk="0" hangingPunct="0">
              <a:buNone/>
            </a:pPr>
            <a:r>
              <a:rPr lang="en-US" sz="1600" b="0" dirty="0">
                <a:solidFill>
                  <a:schemeClr val="bg1"/>
                </a:solidFill>
                <a:latin typeface="Courier"/>
              </a:rPr>
              <a:t>require(["dojo/Deferred"], function(Deferred){</a:t>
            </a:r>
          </a:p>
          <a:p>
            <a:pPr marL="0" indent="0" eaLnBrk="0" hangingPunct="0">
              <a:buNone/>
            </a:pPr>
            <a:r>
              <a:rPr lang="en-US" sz="1600" b="0" dirty="0">
                <a:solidFill>
                  <a:schemeClr val="bg1"/>
                </a:solidFill>
                <a:latin typeface="Courier"/>
              </a:rPr>
              <a:t>  </a:t>
            </a:r>
            <a:r>
              <a:rPr lang="en-US" sz="1600" b="0" dirty="0" err="1">
                <a:solidFill>
                  <a:schemeClr val="bg1"/>
                </a:solidFill>
                <a:latin typeface="Courier"/>
              </a:rPr>
              <a:t>var</a:t>
            </a:r>
            <a:r>
              <a:rPr lang="en-US" sz="1600" b="0" dirty="0">
                <a:solidFill>
                  <a:schemeClr val="bg1"/>
                </a:solidFill>
                <a:latin typeface="Courier"/>
              </a:rPr>
              <a:t> </a:t>
            </a:r>
            <a:r>
              <a:rPr lang="en-US" sz="1600" b="0" dirty="0" err="1" smtClean="0">
                <a:solidFill>
                  <a:schemeClr val="bg1"/>
                </a:solidFill>
                <a:latin typeface="Courier"/>
              </a:rPr>
              <a:t>def</a:t>
            </a:r>
            <a:r>
              <a:rPr lang="en-US" sz="1600" b="0" dirty="0" smtClean="0">
                <a:solidFill>
                  <a:schemeClr val="bg1"/>
                </a:solidFill>
                <a:latin typeface="Courier"/>
              </a:rPr>
              <a:t> = </a:t>
            </a:r>
            <a:r>
              <a:rPr lang="en-US" sz="1600" b="0" dirty="0">
                <a:solidFill>
                  <a:schemeClr val="bg1"/>
                </a:solidFill>
                <a:latin typeface="Courier"/>
              </a:rPr>
              <a:t>new Deferred();</a:t>
            </a:r>
          </a:p>
          <a:p>
            <a:pPr marL="0" indent="0" eaLnBrk="0" hangingPunct="0">
              <a:buNone/>
            </a:pPr>
            <a:r>
              <a:rPr lang="en-US" sz="1600" b="0" dirty="0">
                <a:solidFill>
                  <a:schemeClr val="bg1"/>
                </a:solidFill>
                <a:latin typeface="Courier"/>
              </a:rPr>
              <a:t>  </a:t>
            </a:r>
            <a:r>
              <a:rPr lang="en-US" sz="1600" b="0" dirty="0" err="1" smtClean="0">
                <a:solidFill>
                  <a:schemeClr val="bg1"/>
                </a:solidFill>
                <a:latin typeface="Courier"/>
              </a:rPr>
              <a:t>def.then</a:t>
            </a:r>
            <a:r>
              <a:rPr lang="en-US" sz="1600" b="0" dirty="0">
                <a:solidFill>
                  <a:schemeClr val="bg1"/>
                </a:solidFill>
                <a:latin typeface="Courier"/>
              </a:rPr>
              <a:t>(function(value){</a:t>
            </a:r>
          </a:p>
          <a:p>
            <a:pPr marL="0" indent="0" eaLnBrk="0" hangingPunct="0">
              <a:buNone/>
            </a:pPr>
            <a:r>
              <a:rPr lang="en-US" sz="1600" b="0" dirty="0">
                <a:solidFill>
                  <a:schemeClr val="bg1"/>
                </a:solidFill>
                <a:latin typeface="Courier"/>
              </a:rPr>
              <a:t>    // do something</a:t>
            </a:r>
          </a:p>
          <a:p>
            <a:pPr marL="0" indent="0" eaLnBrk="0" hangingPunct="0">
              <a:buNone/>
            </a:pPr>
            <a:r>
              <a:rPr lang="en-US" sz="1600" b="0" dirty="0">
                <a:solidFill>
                  <a:schemeClr val="bg1"/>
                </a:solidFill>
                <a:latin typeface="Courier"/>
              </a:rPr>
              <a:t>    return something;</a:t>
            </a:r>
          </a:p>
          <a:p>
            <a:pPr marL="0" indent="0" eaLnBrk="0" hangingPunct="0">
              <a:buNone/>
            </a:pPr>
            <a:r>
              <a:rPr lang="en-US" sz="1600" b="0" dirty="0">
                <a:solidFill>
                  <a:schemeClr val="bg1"/>
                </a:solidFill>
                <a:latin typeface="Courier"/>
              </a:rPr>
              <a:t>  }).then(function(something){</a:t>
            </a:r>
          </a:p>
          <a:p>
            <a:pPr marL="0" indent="0" eaLnBrk="0" hangingPunct="0">
              <a:buNone/>
            </a:pPr>
            <a:r>
              <a:rPr lang="en-US" sz="1600" b="0" dirty="0">
                <a:solidFill>
                  <a:schemeClr val="bg1"/>
                </a:solidFill>
                <a:latin typeface="Courier"/>
              </a:rPr>
              <a:t>    // do something else</a:t>
            </a:r>
          </a:p>
          <a:p>
            <a:pPr marL="0" indent="0" eaLnBrk="0" hangingPunct="0">
              <a:buNone/>
            </a:pPr>
            <a:r>
              <a:rPr lang="en-US" sz="1600" b="0" dirty="0">
                <a:solidFill>
                  <a:schemeClr val="bg1"/>
                </a:solidFill>
                <a:latin typeface="Courier"/>
              </a:rPr>
              <a:t>  });</a:t>
            </a:r>
          </a:p>
          <a:p>
            <a:pPr marL="0" indent="0" eaLnBrk="0" hangingPunct="0">
              <a:buNone/>
            </a:pPr>
            <a:r>
              <a:rPr lang="en-US" sz="1600" b="0" dirty="0">
                <a:solidFill>
                  <a:schemeClr val="bg1"/>
                </a:solidFill>
                <a:latin typeface="Courier"/>
              </a:rPr>
              <a:t>});</a:t>
            </a:r>
            <a:endParaRPr lang="en-US" sz="1600" b="0" dirty="0" smtClean="0">
              <a:solidFill>
                <a:schemeClr val="bg1"/>
              </a:solidFill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931303068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Time!</a:t>
            </a:r>
            <a:endParaRPr lang="en-US" dirty="0"/>
          </a:p>
        </p:txBody>
      </p:sp>
      <p:pic>
        <p:nvPicPr>
          <p:cNvPr id="7" name="Content Placeholder 6" descr="Screen Shot 2014-07-12 at 6.40.21 PM.png">
            <a:hlinkClick r:id="rId3"/>
          </p:cNvPr>
          <p:cNvPicPr>
            <a:picLocks noGrp="1" noChangeAspect="1"/>
          </p:cNvPicPr>
          <p:nvPr>
            <p:ph sz="quarter" idx="1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6561" r="-76561"/>
          <a:stretch>
            <a:fillRect/>
          </a:stretch>
        </p:blipFill>
        <p:spPr>
          <a:xfrm>
            <a:off x="1219200" y="1828800"/>
            <a:ext cx="9753600" cy="3429000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1585548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the code!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>
          <a:xfrm>
            <a:off x="1219200" y="1828800"/>
            <a:ext cx="9753600" cy="3429000"/>
          </a:xfrm>
        </p:spPr>
        <p:txBody>
          <a:bodyPr/>
          <a:lstStyle/>
          <a:p>
            <a:pPr marL="0" indent="0" algn="ctr">
              <a:buNone/>
            </a:pPr>
            <a:r>
              <a:rPr lang="en-US" sz="4000" dirty="0" smtClean="0">
                <a:hlinkClick r:id="rId2"/>
              </a:rPr>
              <a:t>github.com</a:t>
            </a:r>
            <a:r>
              <a:rPr lang="en-US" sz="4000" dirty="0">
                <a:hlinkClick r:id="rId2"/>
              </a:rPr>
              <a:t>/</a:t>
            </a:r>
            <a:r>
              <a:rPr lang="en-US" sz="4000" dirty="0" smtClean="0">
                <a:hlinkClick r:id="rId2"/>
              </a:rPr>
              <a:t>esri</a:t>
            </a:r>
            <a:endParaRPr lang="en-US" sz="4000" dirty="0"/>
          </a:p>
          <a:p>
            <a:pPr marL="0" indent="0" algn="ctr">
              <a:buNone/>
            </a:pPr>
            <a:r>
              <a:rPr lang="en-US" sz="4000" dirty="0" err="1" smtClean="0"/>
              <a:t>arcgis</a:t>
            </a:r>
            <a:r>
              <a:rPr lang="en-US" sz="4000" dirty="0"/>
              <a:t>-</a:t>
            </a:r>
            <a:r>
              <a:rPr lang="en-US" sz="4000" dirty="0" err="1"/>
              <a:t>dijit</a:t>
            </a:r>
            <a:r>
              <a:rPr lang="en-US" sz="4000" dirty="0"/>
              <a:t>-sample-</a:t>
            </a:r>
            <a:r>
              <a:rPr lang="en-US" sz="4000" dirty="0" err="1"/>
              <a:t>js</a:t>
            </a:r>
            <a:endParaRPr lang="en-US" sz="4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650" y="3403600"/>
            <a:ext cx="25527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829101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71600" y="2335686"/>
            <a:ext cx="5029200" cy="584775"/>
          </a:xfrm>
        </p:spPr>
        <p:txBody>
          <a:bodyPr/>
          <a:lstStyle/>
          <a:p>
            <a:r>
              <a:rPr lang="en-US" dirty="0" smtClean="0"/>
              <a:t>Tips &amp; Tricks</a:t>
            </a:r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-20313" b="-20313"/>
          <a:stretch>
            <a:fillRect/>
          </a:stretch>
        </p:blipFill>
        <p:spPr/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9876" y="6486435"/>
            <a:ext cx="4114800" cy="365125"/>
          </a:xfrm>
        </p:spPr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62883250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Refer back to the latest Dojo API</a:t>
            </a:r>
          </a:p>
          <a:p>
            <a:r>
              <a:rPr lang="en-US" dirty="0"/>
              <a:t>Some functions deprecated or replaced</a:t>
            </a:r>
          </a:p>
          <a:p>
            <a:pPr lvl="1"/>
            <a:r>
              <a:rPr lang="en-US" dirty="0"/>
              <a:t>Use newer Dojo functions if available</a:t>
            </a:r>
          </a:p>
          <a:p>
            <a:r>
              <a:rPr lang="en-US" dirty="0"/>
              <a:t>Use new event handling with on()</a:t>
            </a:r>
          </a:p>
          <a:p>
            <a:r>
              <a:rPr lang="en-US" dirty="0"/>
              <a:t>Get/Set widget properties with .get() and .set()</a:t>
            </a:r>
          </a:p>
          <a:p>
            <a:r>
              <a:rPr lang="en-US" dirty="0"/>
              <a:t>watch() widget properties and call update functions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82805296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914401" y="682625"/>
            <a:ext cx="10363200" cy="461665"/>
          </a:xfrm>
        </p:spPr>
        <p:txBody>
          <a:bodyPr/>
          <a:lstStyle/>
          <a:p>
            <a:r>
              <a:rPr lang="en-US" sz="3000" dirty="0" smtClean="0"/>
              <a:t>Thank you…</a:t>
            </a:r>
            <a:endParaRPr lang="en-US" sz="3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600" dirty="0"/>
              <a:t>Please fill out the session survey: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/>
              <a:t>		</a:t>
            </a:r>
            <a:r>
              <a:rPr lang="es-ES_tradnl" sz="3200" dirty="0" err="1"/>
              <a:t>Tue</a:t>
            </a:r>
            <a:r>
              <a:rPr lang="es-ES_tradnl" sz="3200" dirty="0"/>
              <a:t> 7/</a:t>
            </a:r>
            <a:r>
              <a:rPr lang="es-ES_tradnl" sz="3200" dirty="0" smtClean="0"/>
              <a:t>15 </a:t>
            </a:r>
            <a:r>
              <a:rPr lang="en-US" sz="3200" dirty="0" smtClean="0"/>
              <a:t>Offering </a:t>
            </a:r>
            <a:r>
              <a:rPr lang="en-US" sz="3200" dirty="0"/>
              <a:t>ID:  1529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	Wed 7/16 Offering </a:t>
            </a:r>
            <a:r>
              <a:rPr lang="en-US" sz="3200" dirty="0"/>
              <a:t>ID:  1858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600" dirty="0"/>
              <a:t>Online – </a:t>
            </a:r>
            <a:r>
              <a:rPr lang="en-US" sz="2600" dirty="0" smtClean="0">
                <a:hlinkClick r:id="rId3"/>
              </a:rPr>
              <a:t>www.esri.com/ucsessionsurveys</a:t>
            </a:r>
            <a:endParaRPr lang="en-US" sz="26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13098511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71600" y="2335686"/>
            <a:ext cx="5029200" cy="584775"/>
          </a:xfrm>
        </p:spPr>
        <p:txBody>
          <a:bodyPr/>
          <a:lstStyle/>
          <a:p>
            <a:r>
              <a:rPr lang="en-US" dirty="0" smtClean="0"/>
              <a:t>DRY</a:t>
            </a:r>
            <a:endParaRPr lang="en-US" dirty="0"/>
          </a:p>
        </p:txBody>
      </p:sp>
      <p:pic>
        <p:nvPicPr>
          <p:cNvPr id="6" name="Picture Placeholder 5" descr="dont_repeat.jpg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7891" b="-37891"/>
          <a:stretch>
            <a:fillRect/>
          </a:stretch>
        </p:blipFill>
        <p:spPr>
          <a:solidFill>
            <a:schemeClr val="bg1"/>
          </a:solidFill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9876" y="6486435"/>
            <a:ext cx="4114800" cy="365125"/>
          </a:xfrm>
        </p:spPr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1449386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86885408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71600" y="2335686"/>
            <a:ext cx="5029200" cy="584775"/>
          </a:xfrm>
        </p:spPr>
        <p:txBody>
          <a:bodyPr/>
          <a:lstStyle/>
          <a:p>
            <a:r>
              <a:rPr lang="en-US" dirty="0" smtClean="0"/>
              <a:t>Dojo Widgets (</a:t>
            </a:r>
            <a:r>
              <a:rPr lang="en-US" dirty="0" err="1" smtClean="0"/>
              <a:t>Dijits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-20313" b="-20313"/>
          <a:stretch>
            <a:fillRect/>
          </a:stretch>
        </p:blipFill>
        <p:spPr>
          <a:solidFill>
            <a:schemeClr val="bg1"/>
          </a:solidFill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9876" y="6486435"/>
            <a:ext cx="4114800" cy="365125"/>
          </a:xfrm>
        </p:spPr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397000" y="3263900"/>
            <a:ext cx="4610100" cy="177800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marL="285750" indent="-285750" algn="l" eaLnBrk="0" hangingPunct="0">
              <a:buFont typeface="Arial"/>
              <a:buChar char="•"/>
            </a:pPr>
            <a:r>
              <a:rPr lang="en-US" dirty="0" smtClean="0"/>
              <a:t>Important Classes</a:t>
            </a:r>
          </a:p>
          <a:p>
            <a:pPr marL="285750" indent="-285750" algn="l" eaLnBrk="0" hangingPunct="0">
              <a:buFont typeface="Arial"/>
              <a:buChar char="•"/>
            </a:pPr>
            <a:r>
              <a:rPr lang="en-US" dirty="0" smtClean="0"/>
              <a:t>Sample demo on </a:t>
            </a:r>
            <a:r>
              <a:rPr lang="en-US" dirty="0" err="1" smtClean="0"/>
              <a:t>Github</a:t>
            </a:r>
            <a:endParaRPr lang="en-US" dirty="0" smtClean="0"/>
          </a:p>
          <a:p>
            <a:pPr marL="285750" indent="-285750" algn="l" eaLnBrk="0" hangingPunct="0">
              <a:buFont typeface="Arial"/>
              <a:buChar char="•"/>
            </a:pPr>
            <a:r>
              <a:rPr lang="en-US" dirty="0" smtClean="0"/>
              <a:t>Help you write a widget</a:t>
            </a:r>
          </a:p>
        </p:txBody>
      </p:sp>
    </p:spTree>
    <p:extLst>
      <p:ext uri="{BB962C8B-B14F-4D97-AF65-F5344CB8AC3E}">
        <p14:creationId xmlns:p14="http://schemas.microsoft.com/office/powerpoint/2010/main" val="440019627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dijit</a:t>
            </a:r>
            <a:r>
              <a:rPr lang="en-US" dirty="0"/>
              <a:t>._</a:t>
            </a:r>
            <a:r>
              <a:rPr lang="en-US" dirty="0" err="1"/>
              <a:t>WidgetBase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1219201" y="1828800"/>
            <a:ext cx="5549899" cy="3429000"/>
          </a:xfrm>
        </p:spPr>
        <p:txBody>
          <a:bodyPr/>
          <a:lstStyle/>
          <a:p>
            <a:r>
              <a:rPr lang="en-US" dirty="0" smtClean="0"/>
              <a:t>Lifecycle methods</a:t>
            </a:r>
          </a:p>
          <a:p>
            <a:pPr lvl="1"/>
            <a:r>
              <a:rPr lang="en-US" dirty="0"/>
              <a:t>Constructor, </a:t>
            </a:r>
            <a:r>
              <a:rPr lang="en-US" dirty="0" err="1" smtClean="0"/>
              <a:t>postMixInProperties</a:t>
            </a:r>
            <a:r>
              <a:rPr lang="en-US" dirty="0" smtClean="0"/>
              <a:t>, </a:t>
            </a:r>
            <a:r>
              <a:rPr lang="en-US" dirty="0" err="1" smtClean="0"/>
              <a:t>buildRendering</a:t>
            </a:r>
            <a:r>
              <a:rPr lang="en-US" dirty="0" smtClean="0"/>
              <a:t>, </a:t>
            </a:r>
            <a:r>
              <a:rPr lang="en-US" dirty="0" err="1" smtClean="0"/>
              <a:t>postCreate</a:t>
            </a:r>
            <a:r>
              <a:rPr lang="en-US" dirty="0" smtClean="0"/>
              <a:t>, </a:t>
            </a:r>
            <a:r>
              <a:rPr lang="en-US" dirty="0"/>
              <a:t>s</a:t>
            </a:r>
            <a:r>
              <a:rPr lang="en-US" dirty="0" smtClean="0"/>
              <a:t>tartup, destroy</a:t>
            </a:r>
          </a:p>
          <a:p>
            <a:r>
              <a:rPr lang="en-US" dirty="0" smtClean="0"/>
              <a:t>Properties/Attributes</a:t>
            </a:r>
          </a:p>
          <a:p>
            <a:pPr lvl="1"/>
            <a:r>
              <a:rPr lang="en-US" dirty="0" smtClean="0"/>
              <a:t>Mixed in</a:t>
            </a:r>
          </a:p>
          <a:p>
            <a:r>
              <a:rPr lang="en-US" dirty="0" smtClean="0"/>
              <a:t>Setters &amp; Getters (</a:t>
            </a:r>
            <a:r>
              <a:rPr lang="en-US" dirty="0" err="1" smtClean="0"/>
              <a:t>Stateful</a:t>
            </a:r>
            <a:r>
              <a:rPr lang="en-US" dirty="0" smtClean="0"/>
              <a:t>)</a:t>
            </a:r>
          </a:p>
          <a:p>
            <a:r>
              <a:rPr lang="en-US" dirty="0"/>
              <a:t>Owning </a:t>
            </a:r>
            <a:r>
              <a:rPr lang="en-US" dirty="0" smtClean="0"/>
              <a:t>handles</a:t>
            </a:r>
          </a:p>
          <a:p>
            <a:pPr lvl="1"/>
            <a:r>
              <a:rPr lang="en-US" dirty="0" smtClean="0"/>
              <a:t>.own()</a:t>
            </a:r>
          </a:p>
          <a:p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0" y="1104900"/>
            <a:ext cx="4317999" cy="323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999830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dijit</a:t>
            </a:r>
            <a:r>
              <a:rPr lang="en-US" dirty="0"/>
              <a:t>._</a:t>
            </a:r>
            <a:r>
              <a:rPr lang="en-US" dirty="0" err="1"/>
              <a:t>Templated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1219201" y="1828800"/>
            <a:ext cx="4394199" cy="3429000"/>
          </a:xfrm>
        </p:spPr>
        <p:txBody>
          <a:bodyPr/>
          <a:lstStyle/>
          <a:p>
            <a:r>
              <a:rPr lang="en-US" dirty="0" smtClean="0"/>
              <a:t>Template String</a:t>
            </a:r>
          </a:p>
          <a:p>
            <a:r>
              <a:rPr lang="en-US" dirty="0" smtClean="0"/>
              <a:t>Dom Construction</a:t>
            </a:r>
          </a:p>
          <a:p>
            <a:r>
              <a:rPr lang="en-US" dirty="0" smtClean="0"/>
              <a:t>Access Nodes</a:t>
            </a:r>
          </a:p>
          <a:p>
            <a:r>
              <a:rPr lang="en-US" dirty="0" smtClean="0"/>
              <a:t>Attach Points</a:t>
            </a:r>
          </a:p>
          <a:p>
            <a:pPr lvl="1"/>
            <a:r>
              <a:rPr lang="en-US" dirty="0"/>
              <a:t>data-dojo-attach-</a:t>
            </a:r>
            <a:r>
              <a:rPr lang="en-US" dirty="0" smtClean="0"/>
              <a:t>point</a:t>
            </a:r>
          </a:p>
          <a:p>
            <a:r>
              <a:rPr lang="en-US" dirty="0" smtClean="0"/>
              <a:t>Event attachments</a:t>
            </a:r>
          </a:p>
          <a:p>
            <a:r>
              <a:rPr lang="en-US" dirty="0" smtClean="0"/>
              <a:t>Variable Substitution</a:t>
            </a:r>
          </a:p>
          <a:p>
            <a:pPr lvl="1"/>
            <a:r>
              <a:rPr lang="en-US" dirty="0"/>
              <a:t>${property</a:t>
            </a: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473700" y="1079500"/>
            <a:ext cx="5537200" cy="30734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txBody>
          <a:bodyPr wrap="square" lIns="274320" tIns="274320" rIns="274320" bIns="274320" rtlCol="0">
            <a:noAutofit/>
          </a:bodyPr>
          <a:lstStyle/>
          <a:p>
            <a:pPr eaLnBrk="0" hangingPunct="0"/>
            <a:r>
              <a:rPr lang="en-US" dirty="0">
                <a:solidFill>
                  <a:schemeClr val="bg1"/>
                </a:solidFill>
                <a:latin typeface="Courier"/>
              </a:rPr>
              <a:t>&lt;div class="</a:t>
            </a:r>
            <a:r>
              <a:rPr lang="en-US" dirty="0">
                <a:solidFill>
                  <a:srgbClr val="FF0000"/>
                </a:solidFill>
                <a:latin typeface="Courier"/>
              </a:rPr>
              <a:t>${</a:t>
            </a:r>
            <a:r>
              <a:rPr lang="en-US" dirty="0" err="1">
                <a:solidFill>
                  <a:srgbClr val="FF0000"/>
                </a:solidFill>
                <a:latin typeface="Courier"/>
              </a:rPr>
              <a:t>baseClass</a:t>
            </a:r>
            <a:r>
              <a:rPr lang="en-US" dirty="0">
                <a:solidFill>
                  <a:srgbClr val="FF0000"/>
                </a:solidFill>
                <a:latin typeface="Courier"/>
              </a:rPr>
              <a:t>}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" </a:t>
            </a:r>
            <a:r>
              <a:rPr lang="en-US" dirty="0">
                <a:solidFill>
                  <a:schemeClr val="accent1"/>
                </a:solidFill>
                <a:latin typeface="Courier"/>
              </a:rPr>
              <a:t>data-dojo-attach-point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="</a:t>
            </a:r>
            <a:r>
              <a:rPr lang="en-US" dirty="0" err="1">
                <a:solidFill>
                  <a:srgbClr val="FF0000"/>
                </a:solidFill>
                <a:latin typeface="Courier"/>
              </a:rPr>
              <a:t>focusNode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" data-dojo-attach-event="</a:t>
            </a:r>
            <a:r>
              <a:rPr lang="en-US" dirty="0" err="1">
                <a:solidFill>
                  <a:srgbClr val="35AC46"/>
                </a:solidFill>
                <a:latin typeface="Courier"/>
              </a:rPr>
              <a:t>ondijitclick</a:t>
            </a:r>
            <a:r>
              <a:rPr lang="en-US" dirty="0">
                <a:solidFill>
                  <a:srgbClr val="FF0000"/>
                </a:solidFill>
                <a:latin typeface="Courier"/>
              </a:rPr>
              <a:t>:_</a:t>
            </a:r>
            <a:r>
              <a:rPr lang="en-US" dirty="0" err="1">
                <a:solidFill>
                  <a:srgbClr val="FF0000"/>
                </a:solidFill>
                <a:latin typeface="Courier"/>
              </a:rPr>
              <a:t>onClick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" role="</a:t>
            </a:r>
            <a:r>
              <a:rPr lang="en-US" dirty="0" err="1">
                <a:solidFill>
                  <a:schemeClr val="bg1"/>
                </a:solidFill>
                <a:latin typeface="Courier"/>
              </a:rPr>
              <a:t>menuitem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" </a:t>
            </a:r>
            <a:r>
              <a:rPr lang="en-US" dirty="0" err="1">
                <a:solidFill>
                  <a:schemeClr val="bg1"/>
                </a:solidFill>
                <a:latin typeface="Courier"/>
              </a:rPr>
              <a:t>tabindex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="-1"&gt;</a:t>
            </a:r>
          </a:p>
          <a:p>
            <a:pPr eaLnBrk="0" hangingPunct="0"/>
            <a:r>
              <a:rPr lang="en-US" dirty="0">
                <a:solidFill>
                  <a:schemeClr val="bg1"/>
                </a:solidFill>
                <a:latin typeface="Courier"/>
              </a:rPr>
              <a:t>    &lt;span </a:t>
            </a:r>
            <a:r>
              <a:rPr lang="en-US" dirty="0">
                <a:solidFill>
                  <a:srgbClr val="35AC46"/>
                </a:solidFill>
                <a:latin typeface="Courier"/>
              </a:rPr>
              <a:t>data-dojo-attach-point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="</a:t>
            </a:r>
            <a:r>
              <a:rPr lang="en-US" dirty="0" err="1">
                <a:solidFill>
                  <a:srgbClr val="FF0000"/>
                </a:solidFill>
                <a:latin typeface="Courier"/>
              </a:rPr>
              <a:t>containerNode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"&gt;&lt;/span&gt;</a:t>
            </a:r>
          </a:p>
          <a:p>
            <a:pPr eaLnBrk="0" hangingPunct="0"/>
            <a:r>
              <a:rPr lang="en-US" dirty="0">
                <a:solidFill>
                  <a:schemeClr val="bg1"/>
                </a:solidFill>
                <a:latin typeface="Courier"/>
              </a:rPr>
              <a:t>&lt;/div&gt;</a:t>
            </a:r>
            <a:endParaRPr lang="en-US" dirty="0" smtClean="0">
              <a:solidFill>
                <a:schemeClr val="bg1"/>
              </a:solidFill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440999830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dojo/</a:t>
            </a:r>
            <a:r>
              <a:rPr lang="en-US" dirty="0" err="1"/>
              <a:t>Stateful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1219201" y="1828800"/>
            <a:ext cx="5613399" cy="3429000"/>
          </a:xfrm>
        </p:spPr>
        <p:txBody>
          <a:bodyPr/>
          <a:lstStyle/>
          <a:p>
            <a:r>
              <a:rPr lang="en-US" dirty="0" smtClean="0"/>
              <a:t>Included with </a:t>
            </a:r>
            <a:r>
              <a:rPr lang="en-US" dirty="0" err="1" smtClean="0"/>
              <a:t>Widgetbase</a:t>
            </a:r>
            <a:endParaRPr lang="en-US" dirty="0" smtClean="0"/>
          </a:p>
          <a:p>
            <a:r>
              <a:rPr lang="en-US" dirty="0"/>
              <a:t>Base class for getting, setting, and watching for property </a:t>
            </a:r>
            <a:r>
              <a:rPr lang="en-US" dirty="0" smtClean="0"/>
              <a:t>changes</a:t>
            </a:r>
          </a:p>
          <a:p>
            <a:r>
              <a:rPr lang="en-US" dirty="0" smtClean="0"/>
              <a:t>get() &amp; set() methods</a:t>
            </a:r>
          </a:p>
          <a:p>
            <a:r>
              <a:rPr lang="en-US" dirty="0" smtClean="0"/>
              <a:t>Watch()</a:t>
            </a:r>
          </a:p>
          <a:p>
            <a:r>
              <a:rPr lang="en-US" dirty="0" smtClean="0"/>
              <a:t>Custom getters &amp; setters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8600" y="1193800"/>
            <a:ext cx="15748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999830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dojo/Evented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dirty="0" smtClean="0"/>
              <a:t>Emit Events</a:t>
            </a:r>
          </a:p>
          <a:p>
            <a:r>
              <a:rPr lang="en-US" dirty="0"/>
              <a:t>Users can listen with “dojo/on”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200" y="1511300"/>
            <a:ext cx="3505200" cy="23241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3600" y="3225800"/>
            <a:ext cx="5537200" cy="18542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txBody>
          <a:bodyPr wrap="square" lIns="274320" tIns="274320" rIns="274320" bIns="274320" rtlCol="0">
            <a:noAutofit/>
          </a:bodyPr>
          <a:lstStyle/>
          <a:p>
            <a:pPr eaLnBrk="0" hangingPunct="0"/>
            <a:r>
              <a:rPr lang="en-US" dirty="0" err="1">
                <a:solidFill>
                  <a:schemeClr val="bg1"/>
                </a:solidFill>
                <a:latin typeface="Courier"/>
              </a:rPr>
              <a:t>this.emit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("</a:t>
            </a:r>
            <a:r>
              <a:rPr lang="en-US" dirty="0">
                <a:solidFill>
                  <a:srgbClr val="FF0000"/>
                </a:solidFill>
                <a:latin typeface="Courier"/>
              </a:rPr>
              <a:t>my-event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", {});</a:t>
            </a:r>
          </a:p>
          <a:p>
            <a:pPr eaLnBrk="0" hangingPunct="0"/>
            <a:endParaRPr lang="en-US" dirty="0">
              <a:solidFill>
                <a:schemeClr val="bg1"/>
              </a:solidFill>
              <a:latin typeface="Courier"/>
            </a:endParaRPr>
          </a:p>
          <a:p>
            <a:pPr eaLnBrk="0" hangingPunct="0"/>
            <a:r>
              <a:rPr lang="en-US" dirty="0" err="1">
                <a:solidFill>
                  <a:schemeClr val="bg1"/>
                </a:solidFill>
                <a:latin typeface="Courier"/>
              </a:rPr>
              <a:t>myWidget.on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("</a:t>
            </a:r>
            <a:r>
              <a:rPr lang="en-US" dirty="0">
                <a:solidFill>
                  <a:srgbClr val="FF0000"/>
                </a:solidFill>
                <a:latin typeface="Courier"/>
              </a:rPr>
              <a:t>my-event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", function(</a:t>
            </a:r>
            <a:r>
              <a:rPr lang="en-US" dirty="0" err="1">
                <a:solidFill>
                  <a:schemeClr val="bg1"/>
                </a:solidFill>
                <a:latin typeface="Courier"/>
              </a:rPr>
              <a:t>evt</a:t>
            </a:r>
            <a:r>
              <a:rPr lang="en-US" dirty="0">
                <a:solidFill>
                  <a:schemeClr val="bg1"/>
                </a:solidFill>
                <a:latin typeface="Courier"/>
              </a:rPr>
              <a:t>){});</a:t>
            </a:r>
            <a:endParaRPr lang="en-US" dirty="0" smtClean="0">
              <a:solidFill>
                <a:schemeClr val="bg1"/>
              </a:solidFill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440999830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Deferreds</a:t>
            </a:r>
            <a:r>
              <a:rPr lang="en-US" dirty="0" smtClean="0"/>
              <a:t> &amp; Promises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ojo/promise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romise()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ll()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irst()</a:t>
            </a:r>
          </a:p>
          <a:p>
            <a:r>
              <a:rPr lang="en-US" dirty="0"/>
              <a:t>d</a:t>
            </a:r>
            <a:r>
              <a:rPr lang="en-US" dirty="0" smtClean="0"/>
              <a:t>ojo/deferred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3900" y="1397000"/>
            <a:ext cx="34925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999830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Dojo/promise/promise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ommunication </a:t>
            </a:r>
            <a:r>
              <a:rPr lang="en-US" dirty="0"/>
              <a:t>between asynchronous </a:t>
            </a:r>
            <a:r>
              <a:rPr lang="en-US" dirty="0" smtClean="0"/>
              <a:t>threads</a:t>
            </a:r>
          </a:p>
          <a:p>
            <a:r>
              <a:rPr lang="en-US" dirty="0" smtClean="0"/>
              <a:t>Can </a:t>
            </a:r>
            <a:r>
              <a:rPr lang="en-US" dirty="0"/>
              <a:t>be in one of three states: unfulfilled, resolved, </a:t>
            </a:r>
            <a:r>
              <a:rPr lang="en-US" dirty="0" smtClean="0"/>
              <a:t>rejected</a:t>
            </a:r>
          </a:p>
          <a:p>
            <a:pPr lvl="1"/>
            <a:r>
              <a:rPr lang="en-US" dirty="0"/>
              <a:t>May only change from unfulfilled to resolved or unfulfilled to </a:t>
            </a:r>
            <a:r>
              <a:rPr lang="en-US" dirty="0" smtClean="0"/>
              <a:t>rejected</a:t>
            </a:r>
          </a:p>
          <a:p>
            <a:r>
              <a:rPr lang="en-US" dirty="0" smtClean="0"/>
              <a:t>Methods</a:t>
            </a:r>
          </a:p>
          <a:p>
            <a:pPr lvl="1"/>
            <a:r>
              <a:rPr lang="en-US" dirty="0" smtClean="0"/>
              <a:t>.then()</a:t>
            </a:r>
          </a:p>
          <a:p>
            <a:pPr lvl="2"/>
            <a:r>
              <a:rPr lang="en-US" dirty="0"/>
              <a:t>notification of state change</a:t>
            </a:r>
            <a:endParaRPr lang="en-US" dirty="0" smtClean="0"/>
          </a:p>
          <a:p>
            <a:pPr lvl="1"/>
            <a:r>
              <a:rPr lang="en-US" dirty="0" smtClean="0"/>
              <a:t>.cancel()</a:t>
            </a:r>
          </a:p>
          <a:p>
            <a:pPr lvl="1"/>
            <a:r>
              <a:rPr lang="en-US" dirty="0" smtClean="0"/>
              <a:t>.</a:t>
            </a:r>
            <a:r>
              <a:rPr lang="en-US" dirty="0"/>
              <a:t>a</a:t>
            </a:r>
            <a:r>
              <a:rPr lang="en-US" dirty="0" smtClean="0"/>
              <a:t>lways()</a:t>
            </a:r>
          </a:p>
          <a:p>
            <a:pPr lvl="1"/>
            <a:r>
              <a:rPr lang="en-US" dirty="0" smtClean="0"/>
              <a:t>.otherwise()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Building Reusable Widgets with ArcGIS API for JavaScript</a:t>
            </a:r>
            <a:endParaRPr lang="en-US" dirty="0" smtClean="0"/>
          </a:p>
        </p:txBody>
      </p:sp>
      <p:sp>
        <p:nvSpPr>
          <p:cNvPr id="8" name="Oval 17"/>
          <p:cNvSpPr>
            <a:spLocks noChangeAspect="1"/>
          </p:cNvSpPr>
          <p:nvPr/>
        </p:nvSpPr>
        <p:spPr bwMode="auto">
          <a:xfrm rot="5819486">
            <a:off x="6565749" y="3634903"/>
            <a:ext cx="1336092" cy="989477"/>
          </a:xfrm>
          <a:custGeom>
            <a:avLst/>
            <a:gdLst>
              <a:gd name="connsiteX0" fmla="*/ 0 w 1338146"/>
              <a:gd name="connsiteY0" fmla="*/ 669073 h 1338146"/>
              <a:gd name="connsiteX1" fmla="*/ 669073 w 1338146"/>
              <a:gd name="connsiteY1" fmla="*/ 0 h 1338146"/>
              <a:gd name="connsiteX2" fmla="*/ 1338146 w 1338146"/>
              <a:gd name="connsiteY2" fmla="*/ 669073 h 1338146"/>
              <a:gd name="connsiteX3" fmla="*/ 669073 w 1338146"/>
              <a:gd name="connsiteY3" fmla="*/ 1338146 h 1338146"/>
              <a:gd name="connsiteX4" fmla="*/ 0 w 1338146"/>
              <a:gd name="connsiteY4" fmla="*/ 669073 h 1338146"/>
              <a:gd name="connsiteX0" fmla="*/ 669073 w 1338146"/>
              <a:gd name="connsiteY0" fmla="*/ 1338146 h 1429586"/>
              <a:gd name="connsiteX1" fmla="*/ 0 w 1338146"/>
              <a:gd name="connsiteY1" fmla="*/ 669073 h 1429586"/>
              <a:gd name="connsiteX2" fmla="*/ 669073 w 1338146"/>
              <a:gd name="connsiteY2" fmla="*/ 0 h 1429586"/>
              <a:gd name="connsiteX3" fmla="*/ 1338146 w 1338146"/>
              <a:gd name="connsiteY3" fmla="*/ 669073 h 1429586"/>
              <a:gd name="connsiteX4" fmla="*/ 760513 w 1338146"/>
              <a:gd name="connsiteY4" fmla="*/ 1429586 h 1429586"/>
              <a:gd name="connsiteX0" fmla="*/ 669073 w 1338146"/>
              <a:gd name="connsiteY0" fmla="*/ 1338146 h 1338146"/>
              <a:gd name="connsiteX1" fmla="*/ 0 w 1338146"/>
              <a:gd name="connsiteY1" fmla="*/ 669073 h 1338146"/>
              <a:gd name="connsiteX2" fmla="*/ 669073 w 1338146"/>
              <a:gd name="connsiteY2" fmla="*/ 0 h 1338146"/>
              <a:gd name="connsiteX3" fmla="*/ 1338146 w 1338146"/>
              <a:gd name="connsiteY3" fmla="*/ 669073 h 1338146"/>
              <a:gd name="connsiteX0" fmla="*/ 0 w 1338146"/>
              <a:gd name="connsiteY0" fmla="*/ 669073 h 669073"/>
              <a:gd name="connsiteX1" fmla="*/ 669073 w 1338146"/>
              <a:gd name="connsiteY1" fmla="*/ 0 h 669073"/>
              <a:gd name="connsiteX2" fmla="*/ 1338146 w 1338146"/>
              <a:gd name="connsiteY2" fmla="*/ 669073 h 669073"/>
              <a:gd name="connsiteX0" fmla="*/ 0 w 1096536"/>
              <a:gd name="connsiteY0" fmla="*/ 755871 h 755871"/>
              <a:gd name="connsiteX1" fmla="*/ 669073 w 1096536"/>
              <a:gd name="connsiteY1" fmla="*/ 86798 h 755871"/>
              <a:gd name="connsiteX2" fmla="*/ 1096536 w 1096536"/>
              <a:gd name="connsiteY2" fmla="*/ 254066 h 755871"/>
              <a:gd name="connsiteX0" fmla="*/ 0 w 1096536"/>
              <a:gd name="connsiteY0" fmla="*/ 715031 h 715031"/>
              <a:gd name="connsiteX1" fmla="*/ 359317 w 1096536"/>
              <a:gd name="connsiteY1" fmla="*/ 132690 h 715031"/>
              <a:gd name="connsiteX2" fmla="*/ 1096536 w 1096536"/>
              <a:gd name="connsiteY2" fmla="*/ 213226 h 715031"/>
              <a:gd name="connsiteX0" fmla="*/ 0 w 1096536"/>
              <a:gd name="connsiteY0" fmla="*/ 766243 h 766243"/>
              <a:gd name="connsiteX1" fmla="*/ 353122 w 1096536"/>
              <a:gd name="connsiteY1" fmla="*/ 78585 h 766243"/>
              <a:gd name="connsiteX2" fmla="*/ 1096536 w 1096536"/>
              <a:gd name="connsiteY2" fmla="*/ 264438 h 766243"/>
              <a:gd name="connsiteX0" fmla="*/ 0 w 1096536"/>
              <a:gd name="connsiteY0" fmla="*/ 724974 h 724974"/>
              <a:gd name="connsiteX1" fmla="*/ 353122 w 1096536"/>
              <a:gd name="connsiteY1" fmla="*/ 37316 h 724974"/>
              <a:gd name="connsiteX2" fmla="*/ 1096536 w 1096536"/>
              <a:gd name="connsiteY2" fmla="*/ 223169 h 724974"/>
              <a:gd name="connsiteX0" fmla="*/ 0 w 1096536"/>
              <a:gd name="connsiteY0" fmla="*/ 661088 h 661088"/>
              <a:gd name="connsiteX1" fmla="*/ 365513 w 1096536"/>
              <a:gd name="connsiteY1" fmla="*/ 66357 h 661088"/>
              <a:gd name="connsiteX2" fmla="*/ 1096536 w 1096536"/>
              <a:gd name="connsiteY2" fmla="*/ 159283 h 661088"/>
              <a:gd name="connsiteX0" fmla="*/ 0 w 1096536"/>
              <a:gd name="connsiteY0" fmla="*/ 671285 h 671285"/>
              <a:gd name="connsiteX1" fmla="*/ 365513 w 1096536"/>
              <a:gd name="connsiteY1" fmla="*/ 76554 h 671285"/>
              <a:gd name="connsiteX2" fmla="*/ 1096536 w 1096536"/>
              <a:gd name="connsiteY2" fmla="*/ 169480 h 671285"/>
              <a:gd name="connsiteX0" fmla="*/ 0 w 1096536"/>
              <a:gd name="connsiteY0" fmla="*/ 664104 h 664104"/>
              <a:gd name="connsiteX1" fmla="*/ 303562 w 1096536"/>
              <a:gd name="connsiteY1" fmla="*/ 81763 h 664104"/>
              <a:gd name="connsiteX2" fmla="*/ 1096536 w 1096536"/>
              <a:gd name="connsiteY2" fmla="*/ 162299 h 664104"/>
              <a:gd name="connsiteX0" fmla="*/ 0 w 1096536"/>
              <a:gd name="connsiteY0" fmla="*/ 659124 h 659124"/>
              <a:gd name="connsiteX1" fmla="*/ 303562 w 1096536"/>
              <a:gd name="connsiteY1" fmla="*/ 76783 h 659124"/>
              <a:gd name="connsiteX2" fmla="*/ 1096536 w 1096536"/>
              <a:gd name="connsiteY2" fmla="*/ 157319 h 659124"/>
              <a:gd name="connsiteX0" fmla="*/ 0 w 978828"/>
              <a:gd name="connsiteY0" fmla="*/ 671567 h 671567"/>
              <a:gd name="connsiteX1" fmla="*/ 303562 w 978828"/>
              <a:gd name="connsiteY1" fmla="*/ 89226 h 671567"/>
              <a:gd name="connsiteX2" fmla="*/ 978828 w 978828"/>
              <a:gd name="connsiteY2" fmla="*/ 138787 h 671567"/>
              <a:gd name="connsiteX0" fmla="*/ 0 w 978828"/>
              <a:gd name="connsiteY0" fmla="*/ 652959 h 652959"/>
              <a:gd name="connsiteX1" fmla="*/ 303562 w 978828"/>
              <a:gd name="connsiteY1" fmla="*/ 70618 h 652959"/>
              <a:gd name="connsiteX2" fmla="*/ 978828 w 978828"/>
              <a:gd name="connsiteY2" fmla="*/ 120179 h 652959"/>
              <a:gd name="connsiteX0" fmla="*/ 0 w 978828"/>
              <a:gd name="connsiteY0" fmla="*/ 737541 h 737541"/>
              <a:gd name="connsiteX1" fmla="*/ 451186 w 978828"/>
              <a:gd name="connsiteY1" fmla="*/ 34096 h 737541"/>
              <a:gd name="connsiteX2" fmla="*/ 978828 w 978828"/>
              <a:gd name="connsiteY2" fmla="*/ 204761 h 737541"/>
              <a:gd name="connsiteX0" fmla="*/ 0 w 978828"/>
              <a:gd name="connsiteY0" fmla="*/ 724627 h 724627"/>
              <a:gd name="connsiteX1" fmla="*/ 451186 w 978828"/>
              <a:gd name="connsiteY1" fmla="*/ 21182 h 724627"/>
              <a:gd name="connsiteX2" fmla="*/ 978828 w 978828"/>
              <a:gd name="connsiteY2" fmla="*/ 191847 h 724627"/>
              <a:gd name="connsiteX0" fmla="*/ 0 w 451186"/>
              <a:gd name="connsiteY0" fmla="*/ 703445 h 703445"/>
              <a:gd name="connsiteX1" fmla="*/ 451186 w 451186"/>
              <a:gd name="connsiteY1" fmla="*/ 0 h 703445"/>
              <a:gd name="connsiteX0" fmla="*/ 0 w 692784"/>
              <a:gd name="connsiteY0" fmla="*/ 937144 h 937144"/>
              <a:gd name="connsiteX1" fmla="*/ 692784 w 692784"/>
              <a:gd name="connsiteY1" fmla="*/ 0 h 937144"/>
              <a:gd name="connsiteX0" fmla="*/ 0 w 692784"/>
              <a:gd name="connsiteY0" fmla="*/ 937144 h 937144"/>
              <a:gd name="connsiteX1" fmla="*/ 692784 w 692784"/>
              <a:gd name="connsiteY1" fmla="*/ 0 h 937144"/>
              <a:gd name="connsiteX0" fmla="*/ 0 w 692784"/>
              <a:gd name="connsiteY0" fmla="*/ 939645 h 939645"/>
              <a:gd name="connsiteX1" fmla="*/ 692784 w 692784"/>
              <a:gd name="connsiteY1" fmla="*/ 2501 h 939645"/>
              <a:gd name="connsiteX0" fmla="*/ 0 w 692784"/>
              <a:gd name="connsiteY0" fmla="*/ 939534 h 939534"/>
              <a:gd name="connsiteX1" fmla="*/ 692784 w 692784"/>
              <a:gd name="connsiteY1" fmla="*/ 2390 h 939534"/>
              <a:gd name="connsiteX0" fmla="*/ 0 w 692784"/>
              <a:gd name="connsiteY0" fmla="*/ 939903 h 939903"/>
              <a:gd name="connsiteX1" fmla="*/ 692784 w 692784"/>
              <a:gd name="connsiteY1" fmla="*/ 2759 h 939903"/>
              <a:gd name="connsiteX0" fmla="*/ 0 w 692784"/>
              <a:gd name="connsiteY0" fmla="*/ 937198 h 937198"/>
              <a:gd name="connsiteX1" fmla="*/ 692784 w 692784"/>
              <a:gd name="connsiteY1" fmla="*/ 54 h 93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2784" h="937198">
                <a:moveTo>
                  <a:pt x="0" y="937198"/>
                </a:moveTo>
                <a:cubicBezTo>
                  <a:pt x="74226" y="505354"/>
                  <a:pt x="267118" y="-5990"/>
                  <a:pt x="692784" y="54"/>
                </a:cubicBezTo>
              </a:path>
            </a:pathLst>
          </a:custGeom>
          <a:noFill/>
          <a:ln w="91440" cap="flat" cmpd="sng" algn="ctr">
            <a:gradFill flip="none" rotWithShape="1">
              <a:gsLst>
                <a:gs pos="95000">
                  <a:srgbClr val="94E6FF">
                    <a:alpha val="0"/>
                  </a:srgbClr>
                </a:gs>
                <a:gs pos="0">
                  <a:srgbClr val="94E6FF"/>
                </a:gs>
              </a:gsLst>
              <a:lin ang="0" scaled="0"/>
              <a:tileRect/>
            </a:gradFill>
            <a:prstDash val="solid"/>
            <a:round/>
            <a:headEnd type="triangle" w="med" len="sm"/>
            <a:tailEnd type="none" w="med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ln w="76200" cmpd="sng">
                <a:solidFill>
                  <a:prstClr val="white"/>
                </a:solidFill>
              </a:ln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9" name="Oval 17"/>
          <p:cNvSpPr>
            <a:spLocks noChangeAspect="1"/>
          </p:cNvSpPr>
          <p:nvPr/>
        </p:nvSpPr>
        <p:spPr bwMode="auto">
          <a:xfrm rot="15916002">
            <a:off x="6185101" y="3602283"/>
            <a:ext cx="1336092" cy="989477"/>
          </a:xfrm>
          <a:custGeom>
            <a:avLst/>
            <a:gdLst>
              <a:gd name="connsiteX0" fmla="*/ 0 w 1338146"/>
              <a:gd name="connsiteY0" fmla="*/ 669073 h 1338146"/>
              <a:gd name="connsiteX1" fmla="*/ 669073 w 1338146"/>
              <a:gd name="connsiteY1" fmla="*/ 0 h 1338146"/>
              <a:gd name="connsiteX2" fmla="*/ 1338146 w 1338146"/>
              <a:gd name="connsiteY2" fmla="*/ 669073 h 1338146"/>
              <a:gd name="connsiteX3" fmla="*/ 669073 w 1338146"/>
              <a:gd name="connsiteY3" fmla="*/ 1338146 h 1338146"/>
              <a:gd name="connsiteX4" fmla="*/ 0 w 1338146"/>
              <a:gd name="connsiteY4" fmla="*/ 669073 h 1338146"/>
              <a:gd name="connsiteX0" fmla="*/ 669073 w 1338146"/>
              <a:gd name="connsiteY0" fmla="*/ 1338146 h 1429586"/>
              <a:gd name="connsiteX1" fmla="*/ 0 w 1338146"/>
              <a:gd name="connsiteY1" fmla="*/ 669073 h 1429586"/>
              <a:gd name="connsiteX2" fmla="*/ 669073 w 1338146"/>
              <a:gd name="connsiteY2" fmla="*/ 0 h 1429586"/>
              <a:gd name="connsiteX3" fmla="*/ 1338146 w 1338146"/>
              <a:gd name="connsiteY3" fmla="*/ 669073 h 1429586"/>
              <a:gd name="connsiteX4" fmla="*/ 760513 w 1338146"/>
              <a:gd name="connsiteY4" fmla="*/ 1429586 h 1429586"/>
              <a:gd name="connsiteX0" fmla="*/ 669073 w 1338146"/>
              <a:gd name="connsiteY0" fmla="*/ 1338146 h 1338146"/>
              <a:gd name="connsiteX1" fmla="*/ 0 w 1338146"/>
              <a:gd name="connsiteY1" fmla="*/ 669073 h 1338146"/>
              <a:gd name="connsiteX2" fmla="*/ 669073 w 1338146"/>
              <a:gd name="connsiteY2" fmla="*/ 0 h 1338146"/>
              <a:gd name="connsiteX3" fmla="*/ 1338146 w 1338146"/>
              <a:gd name="connsiteY3" fmla="*/ 669073 h 1338146"/>
              <a:gd name="connsiteX0" fmla="*/ 0 w 1338146"/>
              <a:gd name="connsiteY0" fmla="*/ 669073 h 669073"/>
              <a:gd name="connsiteX1" fmla="*/ 669073 w 1338146"/>
              <a:gd name="connsiteY1" fmla="*/ 0 h 669073"/>
              <a:gd name="connsiteX2" fmla="*/ 1338146 w 1338146"/>
              <a:gd name="connsiteY2" fmla="*/ 669073 h 669073"/>
              <a:gd name="connsiteX0" fmla="*/ 0 w 1096536"/>
              <a:gd name="connsiteY0" fmla="*/ 755871 h 755871"/>
              <a:gd name="connsiteX1" fmla="*/ 669073 w 1096536"/>
              <a:gd name="connsiteY1" fmla="*/ 86798 h 755871"/>
              <a:gd name="connsiteX2" fmla="*/ 1096536 w 1096536"/>
              <a:gd name="connsiteY2" fmla="*/ 254066 h 755871"/>
              <a:gd name="connsiteX0" fmla="*/ 0 w 1096536"/>
              <a:gd name="connsiteY0" fmla="*/ 715031 h 715031"/>
              <a:gd name="connsiteX1" fmla="*/ 359317 w 1096536"/>
              <a:gd name="connsiteY1" fmla="*/ 132690 h 715031"/>
              <a:gd name="connsiteX2" fmla="*/ 1096536 w 1096536"/>
              <a:gd name="connsiteY2" fmla="*/ 213226 h 715031"/>
              <a:gd name="connsiteX0" fmla="*/ 0 w 1096536"/>
              <a:gd name="connsiteY0" fmla="*/ 766243 h 766243"/>
              <a:gd name="connsiteX1" fmla="*/ 353122 w 1096536"/>
              <a:gd name="connsiteY1" fmla="*/ 78585 h 766243"/>
              <a:gd name="connsiteX2" fmla="*/ 1096536 w 1096536"/>
              <a:gd name="connsiteY2" fmla="*/ 264438 h 766243"/>
              <a:gd name="connsiteX0" fmla="*/ 0 w 1096536"/>
              <a:gd name="connsiteY0" fmla="*/ 724974 h 724974"/>
              <a:gd name="connsiteX1" fmla="*/ 353122 w 1096536"/>
              <a:gd name="connsiteY1" fmla="*/ 37316 h 724974"/>
              <a:gd name="connsiteX2" fmla="*/ 1096536 w 1096536"/>
              <a:gd name="connsiteY2" fmla="*/ 223169 h 724974"/>
              <a:gd name="connsiteX0" fmla="*/ 0 w 1096536"/>
              <a:gd name="connsiteY0" fmla="*/ 661088 h 661088"/>
              <a:gd name="connsiteX1" fmla="*/ 365513 w 1096536"/>
              <a:gd name="connsiteY1" fmla="*/ 66357 h 661088"/>
              <a:gd name="connsiteX2" fmla="*/ 1096536 w 1096536"/>
              <a:gd name="connsiteY2" fmla="*/ 159283 h 661088"/>
              <a:gd name="connsiteX0" fmla="*/ 0 w 1096536"/>
              <a:gd name="connsiteY0" fmla="*/ 671285 h 671285"/>
              <a:gd name="connsiteX1" fmla="*/ 365513 w 1096536"/>
              <a:gd name="connsiteY1" fmla="*/ 76554 h 671285"/>
              <a:gd name="connsiteX2" fmla="*/ 1096536 w 1096536"/>
              <a:gd name="connsiteY2" fmla="*/ 169480 h 671285"/>
              <a:gd name="connsiteX0" fmla="*/ 0 w 1096536"/>
              <a:gd name="connsiteY0" fmla="*/ 664104 h 664104"/>
              <a:gd name="connsiteX1" fmla="*/ 303562 w 1096536"/>
              <a:gd name="connsiteY1" fmla="*/ 81763 h 664104"/>
              <a:gd name="connsiteX2" fmla="*/ 1096536 w 1096536"/>
              <a:gd name="connsiteY2" fmla="*/ 162299 h 664104"/>
              <a:gd name="connsiteX0" fmla="*/ 0 w 1096536"/>
              <a:gd name="connsiteY0" fmla="*/ 659124 h 659124"/>
              <a:gd name="connsiteX1" fmla="*/ 303562 w 1096536"/>
              <a:gd name="connsiteY1" fmla="*/ 76783 h 659124"/>
              <a:gd name="connsiteX2" fmla="*/ 1096536 w 1096536"/>
              <a:gd name="connsiteY2" fmla="*/ 157319 h 659124"/>
              <a:gd name="connsiteX0" fmla="*/ 0 w 978828"/>
              <a:gd name="connsiteY0" fmla="*/ 671567 h 671567"/>
              <a:gd name="connsiteX1" fmla="*/ 303562 w 978828"/>
              <a:gd name="connsiteY1" fmla="*/ 89226 h 671567"/>
              <a:gd name="connsiteX2" fmla="*/ 978828 w 978828"/>
              <a:gd name="connsiteY2" fmla="*/ 138787 h 671567"/>
              <a:gd name="connsiteX0" fmla="*/ 0 w 978828"/>
              <a:gd name="connsiteY0" fmla="*/ 652959 h 652959"/>
              <a:gd name="connsiteX1" fmla="*/ 303562 w 978828"/>
              <a:gd name="connsiteY1" fmla="*/ 70618 h 652959"/>
              <a:gd name="connsiteX2" fmla="*/ 978828 w 978828"/>
              <a:gd name="connsiteY2" fmla="*/ 120179 h 652959"/>
              <a:gd name="connsiteX0" fmla="*/ 0 w 978828"/>
              <a:gd name="connsiteY0" fmla="*/ 737541 h 737541"/>
              <a:gd name="connsiteX1" fmla="*/ 451186 w 978828"/>
              <a:gd name="connsiteY1" fmla="*/ 34096 h 737541"/>
              <a:gd name="connsiteX2" fmla="*/ 978828 w 978828"/>
              <a:gd name="connsiteY2" fmla="*/ 204761 h 737541"/>
              <a:gd name="connsiteX0" fmla="*/ 0 w 978828"/>
              <a:gd name="connsiteY0" fmla="*/ 724627 h 724627"/>
              <a:gd name="connsiteX1" fmla="*/ 451186 w 978828"/>
              <a:gd name="connsiteY1" fmla="*/ 21182 h 724627"/>
              <a:gd name="connsiteX2" fmla="*/ 978828 w 978828"/>
              <a:gd name="connsiteY2" fmla="*/ 191847 h 724627"/>
              <a:gd name="connsiteX0" fmla="*/ 0 w 451186"/>
              <a:gd name="connsiteY0" fmla="*/ 703445 h 703445"/>
              <a:gd name="connsiteX1" fmla="*/ 451186 w 451186"/>
              <a:gd name="connsiteY1" fmla="*/ 0 h 703445"/>
              <a:gd name="connsiteX0" fmla="*/ 0 w 692784"/>
              <a:gd name="connsiteY0" fmla="*/ 937144 h 937144"/>
              <a:gd name="connsiteX1" fmla="*/ 692784 w 692784"/>
              <a:gd name="connsiteY1" fmla="*/ 0 h 937144"/>
              <a:gd name="connsiteX0" fmla="*/ 0 w 692784"/>
              <a:gd name="connsiteY0" fmla="*/ 937144 h 937144"/>
              <a:gd name="connsiteX1" fmla="*/ 692784 w 692784"/>
              <a:gd name="connsiteY1" fmla="*/ 0 h 937144"/>
              <a:gd name="connsiteX0" fmla="*/ 0 w 692784"/>
              <a:gd name="connsiteY0" fmla="*/ 939645 h 939645"/>
              <a:gd name="connsiteX1" fmla="*/ 692784 w 692784"/>
              <a:gd name="connsiteY1" fmla="*/ 2501 h 939645"/>
              <a:gd name="connsiteX0" fmla="*/ 0 w 692784"/>
              <a:gd name="connsiteY0" fmla="*/ 939534 h 939534"/>
              <a:gd name="connsiteX1" fmla="*/ 692784 w 692784"/>
              <a:gd name="connsiteY1" fmla="*/ 2390 h 939534"/>
              <a:gd name="connsiteX0" fmla="*/ 0 w 692784"/>
              <a:gd name="connsiteY0" fmla="*/ 939903 h 939903"/>
              <a:gd name="connsiteX1" fmla="*/ 692784 w 692784"/>
              <a:gd name="connsiteY1" fmla="*/ 2759 h 939903"/>
              <a:gd name="connsiteX0" fmla="*/ 0 w 692784"/>
              <a:gd name="connsiteY0" fmla="*/ 937198 h 937198"/>
              <a:gd name="connsiteX1" fmla="*/ 692784 w 692784"/>
              <a:gd name="connsiteY1" fmla="*/ 54 h 93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2784" h="937198">
                <a:moveTo>
                  <a:pt x="0" y="937198"/>
                </a:moveTo>
                <a:cubicBezTo>
                  <a:pt x="74226" y="505354"/>
                  <a:pt x="267118" y="-5990"/>
                  <a:pt x="692784" y="54"/>
                </a:cubicBezTo>
              </a:path>
            </a:pathLst>
          </a:custGeom>
          <a:noFill/>
          <a:ln w="91440" cap="flat" cmpd="sng" algn="ctr">
            <a:gradFill flip="none" rotWithShape="1">
              <a:gsLst>
                <a:gs pos="95000">
                  <a:srgbClr val="94E6FF">
                    <a:alpha val="0"/>
                  </a:srgbClr>
                </a:gs>
                <a:gs pos="0">
                  <a:srgbClr val="94E6FF"/>
                </a:gs>
              </a:gsLst>
              <a:lin ang="0" scaled="0"/>
              <a:tileRect/>
            </a:gradFill>
            <a:prstDash val="solid"/>
            <a:round/>
            <a:headEnd type="triangle" w="med" len="sm"/>
            <a:tailEnd type="none" w="med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ln w="76200" cmpd="sng">
                <a:solidFill>
                  <a:prstClr val="white"/>
                </a:solidFill>
              </a:ln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17541416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Esri_Corporate_Template">
  <a:themeElements>
    <a:clrScheme name="Esri Branding Colors 2013_Blue Background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9F2FF"/>
      </a:hlink>
      <a:folHlink>
        <a:srgbClr val="94E6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190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56FCEF60ECAB44BB2FA070A3E323AED" ma:contentTypeVersion="2" ma:contentTypeDescription="Create a new document." ma:contentTypeScope="" ma:versionID="0585074163d95503d6639d828f14eab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21829d8c2aa9f5cf49fa31d286540e45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F688B2-90F1-493C-937E-1D67C811AFA3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E51DF6A8-B219-4F79-AB89-3C79D0A96EFF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2C8D7262-C41B-454A-8F7F-B93D961A28C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4.xml><?xml version="1.0" encoding="utf-8"?>
<ds:datastoreItem xmlns:ds="http://schemas.openxmlformats.org/officeDocument/2006/customXml" ds:itemID="{986927C9-4F92-4086-BA1D-BE7B0D188C9F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92268DD9-9B49-45DC-82F1-501649DAFF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Esri_Corporate_Template_16x9.pptx</Template>
  <TotalTime>0</TotalTime>
  <Words>1345</Words>
  <Application>Microsoft Macintosh PowerPoint</Application>
  <PresentationFormat>Custom</PresentationFormat>
  <Paragraphs>255</Paragraphs>
  <Slides>20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Esri_Corporate_Template</vt:lpstr>
      <vt:lpstr>Building Reusable Widgets with ArcGIS API for JavaScript</vt:lpstr>
      <vt:lpstr>DRY</vt:lpstr>
      <vt:lpstr>Dojo Widgets (Dijits)</vt:lpstr>
      <vt:lpstr>dijit._WidgetBase</vt:lpstr>
      <vt:lpstr>dijit._Templated</vt:lpstr>
      <vt:lpstr>dojo/Stateful</vt:lpstr>
      <vt:lpstr>dojo/Evented</vt:lpstr>
      <vt:lpstr>Deferreds &amp; Promises</vt:lpstr>
      <vt:lpstr>Dojo/promise/promise</vt:lpstr>
      <vt:lpstr>Dojo/promise/first</vt:lpstr>
      <vt:lpstr>Dojo/promise/all</vt:lpstr>
      <vt:lpstr>Dojo/deferred</vt:lpstr>
      <vt:lpstr>PowerPoint Presentation</vt:lpstr>
      <vt:lpstr>Chained Deferred</vt:lpstr>
      <vt:lpstr>Example Time!</vt:lpstr>
      <vt:lpstr>Get the code!</vt:lpstr>
      <vt:lpstr>Tips &amp; Tricks</vt:lpstr>
      <vt:lpstr>Tips</vt:lpstr>
      <vt:lpstr>Thank you…</vt:lpstr>
      <vt:lpstr>PowerPoint Presentation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2013-03-05T23:32:50Z</dcterms:created>
  <dcterms:modified xsi:type="dcterms:W3CDTF">2014-07-13T03:11:02Z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0x010100756FCEF60ECAB44BB2FA070A3E323AED</vt:lpwstr>
  </property>
</Properties>
</file>

<file path=docProps/thumbnail.jpeg>
</file>